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6" r:id="rId3"/>
    <p:sldId id="268" r:id="rId4"/>
    <p:sldId id="257" r:id="rId5"/>
    <p:sldId id="271" r:id="rId6"/>
    <p:sldId id="260" r:id="rId7"/>
    <p:sldId id="261" r:id="rId8"/>
    <p:sldId id="262" r:id="rId9"/>
    <p:sldId id="267" r:id="rId10"/>
    <p:sldId id="259" r:id="rId11"/>
    <p:sldId id="272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Rosenberg\Work\USU\Research\Iran\UrmiaCoding\LiteratureSynthesis\FigsFeb2022\Figure9-Artemia\Fig.%209%20data_Artemia%20densiti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77155122155515"/>
          <c:y val="0.19953640083579863"/>
          <c:w val="0.84579729526453906"/>
          <c:h val="0.65557446083498916"/>
        </c:manualLayout>
      </c:layout>
      <c:scatterChart>
        <c:scatterStyle val="lineMarker"/>
        <c:varyColors val="0"/>
        <c:ser>
          <c:idx val="0"/>
          <c:order val="0"/>
          <c:tx>
            <c:v>Lake Urmia</c:v>
          </c:tx>
          <c:spPr>
            <a:ln w="19050">
              <a:noFill/>
            </a:ln>
          </c:spPr>
          <c:marker>
            <c:symbol val="none"/>
          </c:marker>
          <c:trendline>
            <c:spPr>
              <a:ln w="19050">
                <a:solidFill>
                  <a:srgbClr val="C00000"/>
                </a:solidFill>
              </a:ln>
            </c:spPr>
            <c:trendlineType val="log"/>
            <c:dispRSqr val="1"/>
            <c:dispEq val="1"/>
            <c:trendlineLbl>
              <c:layout>
                <c:manualLayout>
                  <c:x val="-8.8820550250834615E-2"/>
                  <c:y val="-0.23162738672926675"/>
                </c:manualLayout>
              </c:layout>
              <c:tx>
                <c:rich>
                  <a:bodyPr/>
                  <a:lstStyle/>
                  <a:p>
                    <a:pPr>
                      <a:defRPr sz="1500" baseline="0"/>
                    </a:pPr>
                    <a:r>
                      <a:rPr lang="en-US" sz="1500" b="1" baseline="0">
                        <a:solidFill>
                          <a:srgbClr val="C00000"/>
                        </a:solidFill>
                      </a:rPr>
                      <a:t>y = - 413 ln(x) + 2595.8</a:t>
                    </a:r>
                    <a:br>
                      <a:rPr lang="en-US" sz="1500" b="1" baseline="0">
                        <a:solidFill>
                          <a:srgbClr val="C00000"/>
                        </a:solidFill>
                      </a:rPr>
                    </a:br>
                    <a:r>
                      <a:rPr lang="en-US" sz="1500" b="1" baseline="0">
                        <a:solidFill>
                          <a:srgbClr val="C00000"/>
                        </a:solidFill>
                      </a:rPr>
                      <a:t>R² = 0.37</a:t>
                    </a:r>
                  </a:p>
                  <a:p>
                    <a:pPr>
                      <a:defRPr sz="1500" baseline="0"/>
                    </a:pPr>
                    <a:r>
                      <a:rPr lang="en-US" sz="1500" b="1" baseline="0">
                        <a:solidFill>
                          <a:srgbClr val="C00000"/>
                        </a:solidFill>
                      </a:rPr>
                      <a:t>p = 0.003</a:t>
                    </a:r>
                  </a:p>
                </c:rich>
              </c:tx>
              <c:numFmt formatCode="General" sourceLinked="0"/>
            </c:trendlineLbl>
          </c:trendline>
          <c:xVal>
            <c:numRef>
              <c:f>Data!$E$6:$E$20</c:f>
              <c:numCache>
                <c:formatCode>0</c:formatCode>
                <c:ptCount val="15"/>
                <c:pt idx="0" formatCode="General">
                  <c:v>170</c:v>
                </c:pt>
                <c:pt idx="1">
                  <c:v>177.20000000000002</c:v>
                </c:pt>
                <c:pt idx="2">
                  <c:v>161.29999999999998</c:v>
                </c:pt>
                <c:pt idx="3">
                  <c:v>177.70000000000002</c:v>
                </c:pt>
                <c:pt idx="4">
                  <c:v>157.9</c:v>
                </c:pt>
                <c:pt idx="5">
                  <c:v>162.85</c:v>
                </c:pt>
                <c:pt idx="6">
                  <c:v>302.33333333333337</c:v>
                </c:pt>
                <c:pt idx="7">
                  <c:v>235.83333333333334</c:v>
                </c:pt>
                <c:pt idx="8">
                  <c:v>274.33333333333331</c:v>
                </c:pt>
                <c:pt idx="9">
                  <c:v>309.43333333333334</c:v>
                </c:pt>
                <c:pt idx="10">
                  <c:v>257.90000000000003</c:v>
                </c:pt>
                <c:pt idx="11">
                  <c:v>286.43333333333334</c:v>
                </c:pt>
                <c:pt idx="12">
                  <c:v>363.30466666666598</c:v>
                </c:pt>
                <c:pt idx="13">
                  <c:v>339.39937499999996</c:v>
                </c:pt>
                <c:pt idx="14">
                  <c:v>369.04399999999998</c:v>
                </c:pt>
              </c:numCache>
            </c:numRef>
          </c:xVal>
          <c:yVal>
            <c:numRef>
              <c:f>Data!$D$6:$D$20</c:f>
              <c:numCache>
                <c:formatCode>0</c:formatCode>
                <c:ptCount val="15"/>
                <c:pt idx="0">
                  <c:v>1200</c:v>
                </c:pt>
                <c:pt idx="1">
                  <c:v>687</c:v>
                </c:pt>
                <c:pt idx="2">
                  <c:v>882</c:v>
                </c:pt>
                <c:pt idx="3">
                  <c:v>478</c:v>
                </c:pt>
                <c:pt idx="4">
                  <c:v>322</c:v>
                </c:pt>
                <c:pt idx="5">
                  <c:v>444</c:v>
                </c:pt>
                <c:pt idx="6">
                  <c:v>153.66666666666666</c:v>
                </c:pt>
                <c:pt idx="7">
                  <c:v>224</c:v>
                </c:pt>
                <c:pt idx="8">
                  <c:v>294</c:v>
                </c:pt>
                <c:pt idx="9">
                  <c:v>128.33333333333334</c:v>
                </c:pt>
                <c:pt idx="10">
                  <c:v>395.16666666666669</c:v>
                </c:pt>
                <c:pt idx="11">
                  <c:v>297</c:v>
                </c:pt>
                <c:pt idx="12">
                  <c:v>134.45378151260505</c:v>
                </c:pt>
                <c:pt idx="13">
                  <c:v>235.29411764705887</c:v>
                </c:pt>
                <c:pt idx="14">
                  <c:v>231.9327731092437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92D-4B84-92D9-657F572F742A}"/>
            </c:ext>
          </c:extLst>
        </c:ser>
        <c:ser>
          <c:idx val="4"/>
          <c:order val="1"/>
          <c:tx>
            <c:strRef>
              <c:f>Data!$F$7</c:f>
              <c:strCache>
                <c:ptCount val="1"/>
                <c:pt idx="0">
                  <c:v>VanStappen et al., 2001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C0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Data!$E$7:$E$11</c:f>
              <c:numCache>
                <c:formatCode>0</c:formatCode>
                <c:ptCount val="5"/>
                <c:pt idx="0">
                  <c:v>177.20000000000002</c:v>
                </c:pt>
                <c:pt idx="1">
                  <c:v>161.29999999999998</c:v>
                </c:pt>
                <c:pt idx="2">
                  <c:v>177.70000000000002</c:v>
                </c:pt>
                <c:pt idx="3">
                  <c:v>157.9</c:v>
                </c:pt>
                <c:pt idx="4">
                  <c:v>162.85</c:v>
                </c:pt>
              </c:numCache>
            </c:numRef>
          </c:xVal>
          <c:yVal>
            <c:numRef>
              <c:f>Data!$D$7:$D$11</c:f>
              <c:numCache>
                <c:formatCode>0</c:formatCode>
                <c:ptCount val="5"/>
                <c:pt idx="0">
                  <c:v>687</c:v>
                </c:pt>
                <c:pt idx="1">
                  <c:v>882</c:v>
                </c:pt>
                <c:pt idx="2">
                  <c:v>478</c:v>
                </c:pt>
                <c:pt idx="3">
                  <c:v>322</c:v>
                </c:pt>
                <c:pt idx="4">
                  <c:v>444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D-4B84-92D9-657F572F742A}"/>
            </c:ext>
          </c:extLst>
        </c:ser>
        <c:ser>
          <c:idx val="6"/>
          <c:order val="2"/>
          <c:tx>
            <c:strRef>
              <c:f>Data!$F$12</c:f>
              <c:strCache>
                <c:ptCount val="1"/>
                <c:pt idx="0">
                  <c:v>Hafezieh, 2016</c:v>
                </c:pt>
              </c:strCache>
            </c:strRef>
          </c:tx>
          <c:spPr>
            <a:ln w="19050">
              <a:noFill/>
            </a:ln>
          </c:spPr>
          <c:marker>
            <c:symbol val="square"/>
            <c:size val="8"/>
            <c:spPr>
              <a:solidFill>
                <a:srgbClr val="C00000"/>
              </a:solidFill>
              <a:ln>
                <a:noFill/>
              </a:ln>
            </c:spPr>
          </c:marker>
          <c:xVal>
            <c:numRef>
              <c:f>Data!$E$12:$E$17</c:f>
              <c:numCache>
                <c:formatCode>0</c:formatCode>
                <c:ptCount val="6"/>
                <c:pt idx="0">
                  <c:v>302.33333333333337</c:v>
                </c:pt>
                <c:pt idx="1">
                  <c:v>235.83333333333334</c:v>
                </c:pt>
                <c:pt idx="2">
                  <c:v>274.33333333333331</c:v>
                </c:pt>
                <c:pt idx="3">
                  <c:v>309.43333333333334</c:v>
                </c:pt>
                <c:pt idx="4">
                  <c:v>257.90000000000003</c:v>
                </c:pt>
                <c:pt idx="5">
                  <c:v>286.43333333333334</c:v>
                </c:pt>
              </c:numCache>
            </c:numRef>
          </c:xVal>
          <c:yVal>
            <c:numRef>
              <c:f>Data!$D$12:$D$17</c:f>
              <c:numCache>
                <c:formatCode>0</c:formatCode>
                <c:ptCount val="6"/>
                <c:pt idx="0">
                  <c:v>153.66666666666666</c:v>
                </c:pt>
                <c:pt idx="1">
                  <c:v>224</c:v>
                </c:pt>
                <c:pt idx="2">
                  <c:v>294</c:v>
                </c:pt>
                <c:pt idx="3">
                  <c:v>128.33333333333334</c:v>
                </c:pt>
                <c:pt idx="4">
                  <c:v>395.16666666666669</c:v>
                </c:pt>
                <c:pt idx="5">
                  <c:v>297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D-4B84-92D9-657F572F742A}"/>
            </c:ext>
          </c:extLst>
        </c:ser>
        <c:ser>
          <c:idx val="7"/>
          <c:order val="3"/>
          <c:tx>
            <c:strRef>
              <c:f>Data!$F$18</c:f>
              <c:strCache>
                <c:ptCount val="1"/>
                <c:pt idx="0">
                  <c:v>Dahesht et al.,2013</c:v>
                </c:pt>
              </c:strCache>
            </c:strRef>
          </c:tx>
          <c:spPr>
            <a:ln w="19050">
              <a:noFill/>
            </a:ln>
          </c:spPr>
          <c:marker>
            <c:symbol val="triangle"/>
            <c:size val="9"/>
            <c:spPr>
              <a:solidFill>
                <a:srgbClr val="C00000"/>
              </a:solidFill>
            </c:spPr>
          </c:marker>
          <c:xVal>
            <c:numRef>
              <c:f>Data!$E$18:$E$20</c:f>
              <c:numCache>
                <c:formatCode>0</c:formatCode>
                <c:ptCount val="3"/>
                <c:pt idx="0">
                  <c:v>363.30466666666598</c:v>
                </c:pt>
                <c:pt idx="1">
                  <c:v>339.39937499999996</c:v>
                </c:pt>
                <c:pt idx="2">
                  <c:v>369.04399999999998</c:v>
                </c:pt>
              </c:numCache>
            </c:numRef>
          </c:xVal>
          <c:yVal>
            <c:numRef>
              <c:f>Data!$D$18:$D$20</c:f>
              <c:numCache>
                <c:formatCode>0</c:formatCode>
                <c:ptCount val="3"/>
                <c:pt idx="0">
                  <c:v>134.45378151260505</c:v>
                </c:pt>
                <c:pt idx="1">
                  <c:v>235.29411764705887</c:v>
                </c:pt>
                <c:pt idx="2">
                  <c:v>231.9327731092437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92D-4B84-92D9-657F572F742A}"/>
            </c:ext>
          </c:extLst>
        </c:ser>
        <c:ser>
          <c:idx val="3"/>
          <c:order val="4"/>
          <c:spPr>
            <a:ln w="19050">
              <a:noFill/>
            </a:ln>
          </c:spPr>
          <c:marker>
            <c:symbol val="none"/>
          </c:marker>
          <c:xVal>
            <c:numRef>
              <c:f>Data!#REF!</c:f>
            </c:numRef>
          </c:xVal>
          <c:yVal>
            <c:numRef>
              <c:f>Data!#REF!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92D-4B84-92D9-657F572F742A}"/>
            </c:ext>
          </c:extLst>
        </c:ser>
        <c:ser>
          <c:idx val="1"/>
          <c:order val="5"/>
          <c:tx>
            <c:strRef>
              <c:f>Data!$F$6</c:f>
              <c:strCache>
                <c:ptCount val="1"/>
                <c:pt idx="0">
                  <c:v>Gunther, 1899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8"/>
            <c:spPr>
              <a:solidFill>
                <a:srgbClr val="CC0000"/>
              </a:solidFill>
              <a:ln>
                <a:solidFill>
                  <a:srgbClr val="C00000"/>
                </a:solidFill>
              </a:ln>
            </c:spPr>
          </c:marker>
          <c:xVal>
            <c:numRef>
              <c:f>Data!$E$6</c:f>
              <c:numCache>
                <c:formatCode>General</c:formatCode>
                <c:ptCount val="1"/>
                <c:pt idx="0">
                  <c:v>170</c:v>
                </c:pt>
              </c:numCache>
            </c:numRef>
          </c:xVal>
          <c:yVal>
            <c:numRef>
              <c:f>Data!$D$6</c:f>
              <c:numCache>
                <c:formatCode>0</c:formatCode>
                <c:ptCount val="1"/>
                <c:pt idx="0">
                  <c:v>1200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92D-4B84-92D9-657F572F742A}"/>
            </c:ext>
          </c:extLst>
        </c:ser>
        <c:ser>
          <c:idx val="5"/>
          <c:order val="6"/>
          <c:tx>
            <c:v>Outliers (Hafezieh 2016)</c:v>
          </c:tx>
          <c:spPr>
            <a:ln w="19050">
              <a:noFill/>
            </a:ln>
          </c:spPr>
          <c:marker>
            <c:symbol val="square"/>
            <c:size val="8"/>
            <c:spPr>
              <a:noFill/>
              <a:ln w="15875">
                <a:solidFill>
                  <a:srgbClr val="C00000"/>
                </a:solidFill>
              </a:ln>
            </c:spPr>
          </c:marker>
          <c:xVal>
            <c:numRef>
              <c:f>Data!$E$21:$E$23</c:f>
              <c:numCache>
                <c:formatCode>@</c:formatCode>
                <c:ptCount val="3"/>
                <c:pt idx="0">
                  <c:v>251</c:v>
                </c:pt>
                <c:pt idx="1">
                  <c:v>254</c:v>
                </c:pt>
                <c:pt idx="2">
                  <c:v>251</c:v>
                </c:pt>
              </c:numCache>
            </c:numRef>
          </c:xVal>
          <c:yVal>
            <c:numRef>
              <c:f>Data!$D$21:$D$23</c:f>
              <c:numCache>
                <c:formatCode>0</c:formatCode>
                <c:ptCount val="3"/>
                <c:pt idx="0">
                  <c:v>17.440000000000001</c:v>
                </c:pt>
                <c:pt idx="1">
                  <c:v>1.9000000000000001</c:v>
                </c:pt>
                <c:pt idx="2">
                  <c:v>27.189999999999998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92D-4B84-92D9-657F572F7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054784"/>
        <c:axId val="88053248"/>
      </c:scatterChart>
      <c:valAx>
        <c:axId val="88054784"/>
        <c:scaling>
          <c:orientation val="minMax"/>
          <c:min val="100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Salinity (g</a:t>
                </a:r>
                <a:r>
                  <a:rPr lang="en-US" sz="2000" baseline="0"/>
                  <a:t> </a:t>
                </a:r>
                <a:r>
                  <a:rPr lang="en-US" sz="2000"/>
                  <a:t>L</a:t>
                </a:r>
                <a:r>
                  <a:rPr lang="en-US" sz="2000" baseline="30000"/>
                  <a:t>-1</a:t>
                </a:r>
                <a:r>
                  <a:rPr lang="en-US" sz="2000"/>
                  <a:t>)</a:t>
                </a:r>
              </a:p>
            </c:rich>
          </c:tx>
          <c:layout>
            <c:manualLayout>
              <c:xMode val="edge"/>
              <c:yMode val="edge"/>
              <c:x val="0.45001882495365825"/>
              <c:y val="0.91657003249871039"/>
            </c:manualLayout>
          </c:layout>
          <c:overlay val="0"/>
        </c:title>
        <c:numFmt formatCode="0" sourceLinked="0"/>
        <c:majorTickMark val="out"/>
        <c:minorTickMark val="in"/>
        <c:tickLblPos val="nextTo"/>
        <c:spPr>
          <a:ln w="12700">
            <a:solidFill>
              <a:schemeClr val="tx1"/>
            </a:solidFill>
          </a:ln>
        </c:spPr>
        <c:txPr>
          <a:bodyPr/>
          <a:lstStyle/>
          <a:p>
            <a:pPr>
              <a:defRPr sz="1500" b="1"/>
            </a:pPr>
            <a:endParaRPr lang="en-US"/>
          </a:p>
        </c:txPr>
        <c:crossAx val="88053248"/>
        <c:crosses val="autoZero"/>
        <c:crossBetween val="midCat"/>
        <c:minorUnit val="10"/>
      </c:valAx>
      <c:valAx>
        <c:axId val="88053248"/>
        <c:scaling>
          <c:orientation val="minMax"/>
          <c:max val="14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Density  (number m</a:t>
                </a:r>
                <a:r>
                  <a:rPr lang="en-US" sz="2000" baseline="30000"/>
                  <a:t>-3</a:t>
                </a:r>
                <a:r>
                  <a:rPr lang="en-US" sz="2000"/>
                  <a:t>)</a:t>
                </a:r>
              </a:p>
            </c:rich>
          </c:tx>
          <c:layout>
            <c:manualLayout>
              <c:xMode val="edge"/>
              <c:yMode val="edge"/>
              <c:x val="1.1537007752892308E-2"/>
              <c:y val="0.34682417092118134"/>
            </c:manualLayout>
          </c:layout>
          <c:overlay val="0"/>
        </c:title>
        <c:numFmt formatCode="0" sourceLinked="0"/>
        <c:majorTickMark val="out"/>
        <c:minorTickMark val="out"/>
        <c:tickLblPos val="nextTo"/>
        <c:spPr>
          <a:ln w="12700">
            <a:solidFill>
              <a:schemeClr val="tx1"/>
            </a:solidFill>
          </a:ln>
        </c:spPr>
        <c:txPr>
          <a:bodyPr/>
          <a:lstStyle/>
          <a:p>
            <a:pPr>
              <a:defRPr sz="1500" b="1"/>
            </a:pPr>
            <a:endParaRPr lang="en-US"/>
          </a:p>
        </c:txPr>
        <c:crossAx val="88054784"/>
        <c:crosses val="autoZero"/>
        <c:crossBetween val="midCat"/>
        <c:majorUnit val="200"/>
        <c:minorUnit val="50"/>
      </c:valAx>
      <c:spPr>
        <a:ln w="19050" cmpd="sng">
          <a:solidFill>
            <a:schemeClr val="tx1"/>
          </a:solidFill>
        </a:ln>
      </c:spPr>
    </c:plotArea>
    <c:legend>
      <c:legendPos val="r"/>
      <c:legendEntry>
        <c:idx val="0"/>
        <c:delete val="1"/>
      </c:legendEntry>
      <c:legendEntry>
        <c:idx val="4"/>
        <c:delete val="1"/>
      </c:legendEntry>
      <c:legendEntry>
        <c:idx val="7"/>
        <c:delete val="1"/>
      </c:legendEntry>
      <c:layout>
        <c:manualLayout>
          <c:xMode val="edge"/>
          <c:yMode val="edge"/>
          <c:x val="0.68421875727672898"/>
          <c:y val="0.22897095722372393"/>
          <c:w val="0.27620596131075992"/>
          <c:h val="0.22988073256106809"/>
        </c:manualLayout>
      </c:layout>
      <c:overlay val="0"/>
      <c:spPr>
        <a:ln>
          <a:noFill/>
        </a:ln>
      </c:spPr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bg1">
          <a:lumMod val="95000"/>
        </a:schemeClr>
      </a:solidFill>
    </a:ln>
  </c:sp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0.00744</cdr:x>
      <cdr:y>0.01379</cdr:y>
    </cdr:from>
    <cdr:to>
      <cdr:x>0.06453</cdr:x>
      <cdr:y>0.11248</cdr:y>
    </cdr:to>
    <cdr:sp macro="" textlink="">
      <cdr:nvSpPr>
        <cdr:cNvPr id="14" name="TextBox 1">
          <a:extLst xmlns:a="http://schemas.openxmlformats.org/drawingml/2006/main">
            <a:ext uri="{FF2B5EF4-FFF2-40B4-BE49-F238E27FC236}">
              <a16:creationId xmlns:a16="http://schemas.microsoft.com/office/drawing/2014/main" id="{D8FDF0E6-A76C-453D-9BE9-A6E00D5C9B19}"/>
            </a:ext>
          </a:extLst>
        </cdr:cNvPr>
        <cdr:cNvSpPr txBox="1"/>
      </cdr:nvSpPr>
      <cdr:spPr>
        <a:xfrm xmlns:a="http://schemas.openxmlformats.org/drawingml/2006/main">
          <a:off x="50800" y="50800"/>
          <a:ext cx="389758" cy="3634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sz="1800" b="1"/>
        </a:p>
      </cdr:txBody>
    </cdr:sp>
  </cdr:relSizeAnchor>
  <cdr:relSizeAnchor xmlns:cdr="http://schemas.openxmlformats.org/drawingml/2006/chartDrawing">
    <cdr:from>
      <cdr:x>0.39592</cdr:x>
      <cdr:y>0.14304</cdr:y>
    </cdr:from>
    <cdr:to>
      <cdr:x>0.51016</cdr:x>
      <cdr:y>0.33443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C4CBDA0D-0E6C-4257-AAD0-B4C0D5E60497}"/>
            </a:ext>
          </a:extLst>
        </cdr:cNvPr>
        <cdr:cNvSpPr txBox="1"/>
      </cdr:nvSpPr>
      <cdr:spPr>
        <a:xfrm xmlns:a="http://schemas.openxmlformats.org/drawingml/2006/main">
          <a:off x="3168952" y="68338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0.30451</cdr:x>
      <cdr:y>0.13039</cdr:y>
    </cdr:from>
    <cdr:to>
      <cdr:x>0.89713</cdr:x>
      <cdr:y>0.21387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36A11BBE-243A-4F02-8419-8F64E2805B6C}"/>
            </a:ext>
          </a:extLst>
        </cdr:cNvPr>
        <cdr:cNvSpPr txBox="1"/>
      </cdr:nvSpPr>
      <cdr:spPr>
        <a:xfrm xmlns:a="http://schemas.openxmlformats.org/drawingml/2006/main">
          <a:off x="2556570" y="774499"/>
          <a:ext cx="4975502" cy="4958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/>
            <a:t>1278     1276</a:t>
          </a:r>
          <a:r>
            <a:rPr lang="en-US" sz="1400" b="1" baseline="0"/>
            <a:t>         1275                       1274                            1273        1272 </a:t>
          </a:r>
        </a:p>
        <a:p xmlns:a="http://schemas.openxmlformats.org/drawingml/2006/main">
          <a:r>
            <a:rPr lang="en-US" sz="1400" b="1" baseline="0"/>
            <a:t>     </a:t>
          </a:r>
          <a:endParaRPr lang="en-US" sz="1400" b="1"/>
        </a:p>
      </cdr:txBody>
    </cdr:sp>
  </cdr:relSizeAnchor>
  <cdr:relSizeAnchor xmlns:cdr="http://schemas.openxmlformats.org/drawingml/2006/chartDrawing">
    <cdr:from>
      <cdr:x>0.78491</cdr:x>
      <cdr:y>0.25856</cdr:y>
    </cdr:from>
    <cdr:to>
      <cdr:x>0.89946</cdr:x>
      <cdr:y>0.44091</cdr:y>
    </cdr:to>
    <cdr:sp macro="" textlink="">
      <cdr:nvSpPr>
        <cdr:cNvPr id="52" name="TextBox 51">
          <a:extLst xmlns:a="http://schemas.openxmlformats.org/drawingml/2006/main">
            <a:ext uri="{FF2B5EF4-FFF2-40B4-BE49-F238E27FC236}">
              <a16:creationId xmlns:a16="http://schemas.microsoft.com/office/drawing/2014/main" id="{6CFEF6F3-A4F0-4DA9-A5DE-F4AA21BF26D6}"/>
            </a:ext>
          </a:extLst>
        </cdr:cNvPr>
        <cdr:cNvSpPr txBox="1"/>
      </cdr:nvSpPr>
      <cdr:spPr>
        <a:xfrm xmlns:a="http://schemas.openxmlformats.org/drawingml/2006/main">
          <a:off x="6265333" y="129661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0.44272</cdr:x>
      <cdr:y>0.40883</cdr:y>
    </cdr:from>
    <cdr:to>
      <cdr:x>0.55728</cdr:x>
      <cdr:y>0.59117</cdr:y>
    </cdr:to>
    <cdr:sp macro="" textlink="">
      <cdr:nvSpPr>
        <cdr:cNvPr id="53" name="TextBox 52">
          <a:extLst xmlns:a="http://schemas.openxmlformats.org/drawingml/2006/main">
            <a:ext uri="{FF2B5EF4-FFF2-40B4-BE49-F238E27FC236}">
              <a16:creationId xmlns:a16="http://schemas.microsoft.com/office/drawing/2014/main" id="{8F4AC8C3-5C52-410D-8DBD-6C28E5E830BE}"/>
            </a:ext>
          </a:extLst>
        </cdr:cNvPr>
        <cdr:cNvSpPr txBox="1"/>
      </cdr:nvSpPr>
      <cdr:spPr>
        <a:xfrm xmlns:a="http://schemas.openxmlformats.org/drawingml/2006/main">
          <a:off x="3533932" y="205014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0.52405</cdr:x>
      <cdr:y>0.07761</cdr:y>
    </cdr:from>
    <cdr:to>
      <cdr:x>0.82038</cdr:x>
      <cdr:y>0.15896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A42F9F64-3675-47D0-8BD4-D2BCC92ACFEB}"/>
            </a:ext>
          </a:extLst>
        </cdr:cNvPr>
        <cdr:cNvSpPr txBox="1"/>
      </cdr:nvSpPr>
      <cdr:spPr>
        <a:xfrm xmlns:a="http://schemas.openxmlformats.org/drawingml/2006/main">
          <a:off x="4399804" y="460982"/>
          <a:ext cx="2487919" cy="4832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/>
            <a:t>Lake Urmia Elevation</a:t>
          </a:r>
          <a:r>
            <a:rPr lang="en-US" sz="1800" b="1" baseline="0"/>
            <a:t> (m)</a:t>
          </a:r>
          <a:endParaRPr lang="en-US" sz="1800" b="1"/>
        </a:p>
      </cdr:txBody>
    </cdr:sp>
  </cdr:relSizeAnchor>
  <cdr:relSizeAnchor xmlns:cdr="http://schemas.openxmlformats.org/drawingml/2006/chartDrawing">
    <cdr:from>
      <cdr:x>0.32402</cdr:x>
      <cdr:y>0.16652</cdr:y>
    </cdr:from>
    <cdr:to>
      <cdr:x>0.35227</cdr:x>
      <cdr:y>0.19995</cdr:y>
    </cdr:to>
    <cdr:sp macro="" textlink="">
      <cdr:nvSpPr>
        <cdr:cNvPr id="20" name="TextBox 19">
          <a:extLst xmlns:a="http://schemas.openxmlformats.org/drawingml/2006/main">
            <a:ext uri="{FF2B5EF4-FFF2-40B4-BE49-F238E27FC236}">
              <a16:creationId xmlns:a16="http://schemas.microsoft.com/office/drawing/2014/main" id="{5269597D-2AE7-4CA5-A5C8-144AA395CA3A}"/>
            </a:ext>
          </a:extLst>
        </cdr:cNvPr>
        <cdr:cNvSpPr txBox="1"/>
      </cdr:nvSpPr>
      <cdr:spPr>
        <a:xfrm xmlns:a="http://schemas.openxmlformats.org/drawingml/2006/main">
          <a:off x="2720393" y="989128"/>
          <a:ext cx="237227" cy="1985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100" b="1">
              <a:effectLst/>
              <a:latin typeface="+mn-lt"/>
              <a:ea typeface="+mn-ea"/>
              <a:cs typeface="+mn-cs"/>
            </a:rPr>
            <a:t>|</a:t>
          </a:r>
          <a:endParaRPr lang="en-US" sz="900">
            <a:effectLst/>
          </a:endParaRPr>
        </a:p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100" b="1">
              <a:effectLst/>
              <a:latin typeface="+mn-lt"/>
              <a:ea typeface="+mn-ea"/>
              <a:cs typeface="+mn-cs"/>
            </a:rPr>
            <a:t>|</a:t>
          </a:r>
          <a:endParaRPr lang="en-US" sz="900">
            <a:effectLst/>
          </a:endParaRPr>
        </a:p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100" b="1">
              <a:effectLst/>
              <a:latin typeface="+mn-lt"/>
              <a:ea typeface="+mn-ea"/>
              <a:cs typeface="+mn-cs"/>
            </a:rPr>
            <a:t>|</a:t>
          </a:r>
          <a:endParaRPr lang="en-US" sz="900">
            <a:effectLst/>
          </a:endParaRPr>
        </a:p>
        <a:p xmlns:a="http://schemas.openxmlformats.org/drawingml/2006/main"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100" b="1">
              <a:effectLst/>
              <a:latin typeface="+mn-lt"/>
              <a:ea typeface="+mn-ea"/>
              <a:cs typeface="+mn-cs"/>
            </a:rPr>
            <a:t>|</a:t>
          </a:r>
          <a:endParaRPr lang="en-US" sz="900">
            <a:effectLst/>
          </a:endParaRPr>
        </a:p>
        <a:p xmlns:a="http://schemas.openxmlformats.org/drawingml/2006/main">
          <a:endParaRPr lang="en-US" sz="900">
            <a:effectLst/>
          </a:endParaRPr>
        </a:p>
      </cdr:txBody>
    </cdr:sp>
  </cdr:relSizeAnchor>
  <cdr:relSizeAnchor xmlns:cdr="http://schemas.openxmlformats.org/drawingml/2006/chartDrawing">
    <cdr:from>
      <cdr:x>0.38454</cdr:x>
      <cdr:y>0.16845</cdr:y>
    </cdr:from>
    <cdr:to>
      <cdr:x>0.41286</cdr:x>
      <cdr:y>0.21874</cdr:y>
    </cdr:to>
    <cdr:pic>
      <cdr:nvPicPr>
        <cdr:cNvPr id="21" name="chart">
          <a:extLst xmlns:a="http://schemas.openxmlformats.org/drawingml/2006/main">
            <a:ext uri="{FF2B5EF4-FFF2-40B4-BE49-F238E27FC236}">
              <a16:creationId xmlns:a16="http://schemas.microsoft.com/office/drawing/2014/main" id="{FDCAB816-3483-4295-BDD8-2114AF40B31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228496" y="1000569"/>
          <a:ext cx="237765" cy="29873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0.47478</cdr:x>
      <cdr:y>0.164</cdr:y>
    </cdr:from>
    <cdr:to>
      <cdr:x>0.5031</cdr:x>
      <cdr:y>0.21429</cdr:y>
    </cdr:to>
    <cdr:pic>
      <cdr:nvPicPr>
        <cdr:cNvPr id="22" name="chart">
          <a:extLst xmlns:a="http://schemas.openxmlformats.org/drawingml/2006/main">
            <a:ext uri="{FF2B5EF4-FFF2-40B4-BE49-F238E27FC236}">
              <a16:creationId xmlns:a16="http://schemas.microsoft.com/office/drawing/2014/main" id="{F2855BCC-EA03-4A1F-B762-93354490ADB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986130" y="974147"/>
          <a:ext cx="237765" cy="29873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0.802</cdr:x>
      <cdr:y>0.16536</cdr:y>
    </cdr:from>
    <cdr:to>
      <cdr:x>0.83032</cdr:x>
      <cdr:y>0.21566</cdr:y>
    </cdr:to>
    <cdr:pic>
      <cdr:nvPicPr>
        <cdr:cNvPr id="23" name="chart">
          <a:extLst xmlns:a="http://schemas.openxmlformats.org/drawingml/2006/main">
            <a:ext uri="{FF2B5EF4-FFF2-40B4-BE49-F238E27FC236}">
              <a16:creationId xmlns:a16="http://schemas.microsoft.com/office/drawing/2014/main" id="{8EEB4310-30C0-48AF-801B-56C46AE3C63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6733434" y="982255"/>
          <a:ext cx="237765" cy="29873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0.87826</cdr:x>
      <cdr:y>0.16746</cdr:y>
    </cdr:from>
    <cdr:to>
      <cdr:x>0.90658</cdr:x>
      <cdr:y>0.21775</cdr:y>
    </cdr:to>
    <cdr:pic>
      <cdr:nvPicPr>
        <cdr:cNvPr id="24" name="chart">
          <a:extLst xmlns:a="http://schemas.openxmlformats.org/drawingml/2006/main">
            <a:ext uri="{FF2B5EF4-FFF2-40B4-BE49-F238E27FC236}">
              <a16:creationId xmlns:a16="http://schemas.microsoft.com/office/drawing/2014/main" id="{C3B4D86E-9A6F-45F5-AB6D-4B03A69798D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7373676" y="994690"/>
          <a:ext cx="237765" cy="29873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0.61953</cdr:x>
      <cdr:y>0.16585</cdr:y>
    </cdr:from>
    <cdr:to>
      <cdr:x>0.64785</cdr:x>
      <cdr:y>0.21615</cdr:y>
    </cdr:to>
    <cdr:pic>
      <cdr:nvPicPr>
        <cdr:cNvPr id="32" name="chart">
          <a:extLst xmlns:a="http://schemas.openxmlformats.org/drawingml/2006/main">
            <a:ext uri="{FF2B5EF4-FFF2-40B4-BE49-F238E27FC236}">
              <a16:creationId xmlns:a16="http://schemas.microsoft.com/office/drawing/2014/main" id="{DAD23FDD-18E9-4DB4-B1D6-06028C17F9F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201402" y="985158"/>
          <a:ext cx="237765" cy="298730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1673-AB6F-447A-9786-6FC9A0AA0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E3407-60B7-4AED-8641-CB71C5712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9435E-BCE8-4E8A-BAAC-170408FA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F1A30-FEA2-4D27-AFFF-5645C910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7497D-51FA-479E-9FAC-104EB763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158B-6241-4DCE-BC5B-FF598A44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A8EF7-E33A-4D28-8EC0-041E43282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1555D-9387-4208-AA0A-F8E9B5FD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1DCDE-9E52-40D2-894C-524764AD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97EB7-49F7-4050-816F-71DB4C7B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2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AAF22C-E4AD-4F00-8D32-091415ABE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FC145-3689-4A05-8729-1CAC53F95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2C0FF-5FAD-4EF7-A822-B6088B3E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9D05E-5FCA-4359-971A-AC4A747C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8BAD2-4BF7-448E-891E-41F3C0F6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949C0-9DC0-4ACC-8505-FD44DE9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DA44A-8846-4673-B254-23A2ED8B0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477B3-C9D8-4728-A722-993715CB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4C3C0-A303-4051-A5AA-6F4F2092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18927-48B2-407A-B1CD-118E76BA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1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0D1B-D76B-4044-942B-E06F0CC9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2088C-8CDD-4649-B357-E4169329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8A378-C970-429F-B75A-B14E08591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EA5F8-ED5A-4943-9A15-201CBB42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8431-7C58-46D4-8750-14D253F2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81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ED1A-300F-4555-ACFE-5010191E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C58A-7A3B-45F2-A906-4D64DCE0B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E399E-C1E5-4C3D-9845-8A3C899D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34471-F009-4F42-BE55-F29AEAA7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8D45E-DE2E-4881-BB0A-B2E7AF7B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8B5B9-C221-4C85-B176-6A0AE550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1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38B7-7C5B-4832-BC26-88B90962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3D6B0-DFD2-4CC3-9865-D3F01A073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8C439-4BC6-4DE3-9B71-063EBDB71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5E232-5AB5-4FA8-827C-2F591B685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0A409F-D137-407C-AC1C-05A0C69FC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1853D-F684-4B69-911A-7B01AE05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41C299-7041-40E2-946C-6E5DD385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B6B97-EA1B-411E-851B-91CBEC0A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0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26CF-0560-4F65-AB81-80CD4E2B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AE308-26C3-4930-9ED5-E80BC001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9E9BC-ED62-4090-9D06-A8F45549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9BD05-14C3-4FD8-BD71-E7A356AD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8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E44E1-DBCA-41D2-9CDD-01711822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ECF05-F627-4E9C-807B-278B48559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1560-E7CA-46D6-9E87-E5D17F3D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92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2D7D-3EE8-4DA3-A312-2695CCE7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1D19-CCF1-4174-89DE-AC19C8798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03BCF-9C37-4D86-9EAF-44773913A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28187-E1E2-4B6E-B9CD-038F141D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045F9-DFB5-49B5-BAD0-D2A0CDE2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BB40D-DC02-40B5-ADF4-2705BF33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6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1D1B-9948-40A8-9F79-1815BE56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0D0B83-06E5-4E26-B324-46C81BE3C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5898F-009D-4811-A320-3E25C6D10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CD2C7-D986-47D4-A60F-C3E34A9E2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A77E2-2194-4741-A9EE-7B08CB2A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9EE5D-A302-48BE-86C1-DE57A8DBF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B62A6-8853-4ACB-8BEF-185BD0E8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FF991-5D8E-430F-A498-F67D5D5E6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3A6E2-08C7-4C3C-9AF0-636B9B819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EDE5B-CECC-4C4F-8B49-97070A232AAA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1ECE2-D7FD-404F-9428-DC62DA5D3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39A2-A022-4880-8E5D-DFB9E2314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32CBD-CDF8-415F-BC4C-2910ABFEF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4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dzeke/UrmiaCoding/tree/main/LiteratureSynthesis/FigsApril2021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96FCC-94FD-4B60-A7E5-9801737C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658175"/>
            <a:ext cx="10556240" cy="55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5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72CA8CF-ACF5-4A81-B6D5-A99E19021549}"/>
              </a:ext>
            </a:extLst>
          </p:cNvPr>
          <p:cNvGraphicFramePr>
            <a:graphicFrameLocks noGrp="1"/>
          </p:cNvGraphicFramePr>
          <p:nvPr/>
        </p:nvGraphicFramePr>
        <p:xfrm>
          <a:off x="1898114" y="459036"/>
          <a:ext cx="8395771" cy="5939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051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4">
            <a:extLst>
              <a:ext uri="{FF2B5EF4-FFF2-40B4-BE49-F238E27FC236}">
                <a16:creationId xmlns:a16="http://schemas.microsoft.com/office/drawing/2014/main" id="{8B36A086-9E1D-4137-AB2B-EC2F89F7692B}"/>
              </a:ext>
            </a:extLst>
          </p:cNvPr>
          <p:cNvSpPr/>
          <p:nvPr/>
        </p:nvSpPr>
        <p:spPr>
          <a:xfrm rot="10800000">
            <a:off x="1531583" y="3667953"/>
            <a:ext cx="2923565" cy="798153"/>
          </a:xfrm>
          <a:prstGeom prst="trapezoid">
            <a:avLst>
              <a:gd name="adj" fmla="val 9507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B2D064-BF37-4A88-9464-87C483BEBADB}"/>
              </a:ext>
            </a:extLst>
          </p:cNvPr>
          <p:cNvCxnSpPr>
            <a:cxnSpLocks/>
          </p:cNvCxnSpPr>
          <p:nvPr/>
        </p:nvCxnSpPr>
        <p:spPr>
          <a:xfrm flipH="1">
            <a:off x="4346096" y="3833825"/>
            <a:ext cx="2225843" cy="145719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06ECB0-DFE1-4922-BB05-01E57830D944}"/>
              </a:ext>
            </a:extLst>
          </p:cNvPr>
          <p:cNvCxnSpPr>
            <a:cxnSpLocks/>
          </p:cNvCxnSpPr>
          <p:nvPr/>
        </p:nvCxnSpPr>
        <p:spPr>
          <a:xfrm flipH="1">
            <a:off x="6580548" y="3792889"/>
            <a:ext cx="1572782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14DBF2-3901-4E15-8F78-1B28A5070692}"/>
              </a:ext>
            </a:extLst>
          </p:cNvPr>
          <p:cNvCxnSpPr>
            <a:cxnSpLocks/>
          </p:cNvCxnSpPr>
          <p:nvPr/>
        </p:nvCxnSpPr>
        <p:spPr>
          <a:xfrm flipH="1" flipV="1">
            <a:off x="8655481" y="3812556"/>
            <a:ext cx="1155413" cy="61336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241555-9F2C-461D-845F-73E12F821780}"/>
              </a:ext>
            </a:extLst>
          </p:cNvPr>
          <p:cNvSpPr txBox="1"/>
          <p:nvPr/>
        </p:nvSpPr>
        <p:spPr>
          <a:xfrm>
            <a:off x="4621786" y="4149550"/>
            <a:ext cx="931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Stream gage</a:t>
            </a:r>
          </a:p>
        </p:txBody>
      </p:sp>
      <p:sp>
        <p:nvSpPr>
          <p:cNvPr id="21" name="Flowchart: Summing Junction 20">
            <a:extLst>
              <a:ext uri="{FF2B5EF4-FFF2-40B4-BE49-F238E27FC236}">
                <a16:creationId xmlns:a16="http://schemas.microsoft.com/office/drawing/2014/main" id="{212A8CAD-6566-480E-9959-6E38FE8FBED2}"/>
              </a:ext>
            </a:extLst>
          </p:cNvPr>
          <p:cNvSpPr/>
          <p:nvPr/>
        </p:nvSpPr>
        <p:spPr>
          <a:xfrm>
            <a:off x="4924937" y="3745505"/>
            <a:ext cx="345233" cy="355434"/>
          </a:xfrm>
          <a:prstGeom prst="flowChartSummingJunct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DB8FF4-EA33-4CFF-87CA-CA5AFB889708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4087970" y="2952768"/>
            <a:ext cx="93806" cy="686579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47AB8C-E6D6-4F89-8192-71A42EEC50A0}"/>
              </a:ext>
            </a:extLst>
          </p:cNvPr>
          <p:cNvSpPr txBox="1"/>
          <p:nvPr/>
        </p:nvSpPr>
        <p:spPr>
          <a:xfrm>
            <a:off x="3435327" y="2583436"/>
            <a:ext cx="149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Precipitation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27BC4C-E964-4C09-BA20-46E4EC095FC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2843446" y="2953427"/>
            <a:ext cx="1" cy="64663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35D12D-8ED0-4842-BEDD-BC1C1E75442E}"/>
              </a:ext>
            </a:extLst>
          </p:cNvPr>
          <p:cNvSpPr txBox="1"/>
          <p:nvPr/>
        </p:nvSpPr>
        <p:spPr>
          <a:xfrm>
            <a:off x="2156684" y="2584095"/>
            <a:ext cx="13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Evaporation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0A1729-7ECB-455B-A4C2-5E06110D3111}"/>
              </a:ext>
            </a:extLst>
          </p:cNvPr>
          <p:cNvSpPr txBox="1"/>
          <p:nvPr/>
        </p:nvSpPr>
        <p:spPr>
          <a:xfrm>
            <a:off x="8217288" y="4263269"/>
            <a:ext cx="119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Reservoir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139567-4F08-4C94-AB7A-849EFBF62AAB}"/>
              </a:ext>
            </a:extLst>
          </p:cNvPr>
          <p:cNvSpPr txBox="1"/>
          <p:nvPr/>
        </p:nvSpPr>
        <p:spPr>
          <a:xfrm>
            <a:off x="359135" y="3792889"/>
            <a:ext cx="112377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Lake Elevation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871E0A-659C-4F72-8E86-6B0EB2F75A5B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242204" y="4067029"/>
            <a:ext cx="668801" cy="0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5F276B-01AB-4415-925B-A878FE1E552F}"/>
              </a:ext>
            </a:extLst>
          </p:cNvPr>
          <p:cNvCxnSpPr>
            <a:cxnSpLocks/>
            <a:endCxn id="39" idx="2"/>
          </p:cNvCxnSpPr>
          <p:nvPr/>
        </p:nvCxnSpPr>
        <p:spPr>
          <a:xfrm flipH="1" flipV="1">
            <a:off x="6509831" y="2734800"/>
            <a:ext cx="62108" cy="970206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FF6BFF6-9713-4282-97AC-04570107BF4C}"/>
              </a:ext>
            </a:extLst>
          </p:cNvPr>
          <p:cNvSpPr txBox="1"/>
          <p:nvPr/>
        </p:nvSpPr>
        <p:spPr>
          <a:xfrm>
            <a:off x="7133710" y="3903174"/>
            <a:ext cx="119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Reservoir releases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92F908-012E-4A05-B643-DBA13E40CF5A}"/>
              </a:ext>
            </a:extLst>
          </p:cNvPr>
          <p:cNvSpPr txBox="1"/>
          <p:nvPr/>
        </p:nvSpPr>
        <p:spPr>
          <a:xfrm>
            <a:off x="5761367" y="2088469"/>
            <a:ext cx="149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Agriculture water release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08B4A8-FB04-4444-99AB-18855FC6B762}"/>
              </a:ext>
            </a:extLst>
          </p:cNvPr>
          <p:cNvSpPr txBox="1"/>
          <p:nvPr/>
        </p:nvSpPr>
        <p:spPr>
          <a:xfrm>
            <a:off x="9274793" y="3208413"/>
            <a:ext cx="133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Headwaters flow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405CA6-5DD0-4235-88A1-F1BE38FDD1BB}"/>
              </a:ext>
            </a:extLst>
          </p:cNvPr>
          <p:cNvCxnSpPr>
            <a:cxnSpLocks/>
            <a:stCxn id="63" idx="2"/>
            <a:endCxn id="28" idx="0"/>
          </p:cNvCxnSpPr>
          <p:nvPr/>
        </p:nvCxnSpPr>
        <p:spPr>
          <a:xfrm flipH="1">
            <a:off x="7676252" y="728542"/>
            <a:ext cx="35389" cy="698095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BD8E1AD-D0E3-42E5-A3F1-B429F83D3601}"/>
              </a:ext>
            </a:extLst>
          </p:cNvPr>
          <p:cNvSpPr txBox="1"/>
          <p:nvPr/>
        </p:nvSpPr>
        <p:spPr>
          <a:xfrm>
            <a:off x="8283426" y="121257"/>
            <a:ext cx="148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Risk aversion,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Shortage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767AF-F238-4DA5-A9C3-2AC69B50E9AE}"/>
              </a:ext>
            </a:extLst>
          </p:cNvPr>
          <p:cNvSpPr txBox="1"/>
          <p:nvPr/>
        </p:nvSpPr>
        <p:spPr>
          <a:xfrm>
            <a:off x="2282277" y="3752193"/>
            <a:ext cx="143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Lake Urmia Volume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4B9877-BA85-4E4B-9FC2-81DD34ADA97D}"/>
              </a:ext>
            </a:extLst>
          </p:cNvPr>
          <p:cNvSpPr txBox="1"/>
          <p:nvPr/>
        </p:nvSpPr>
        <p:spPr>
          <a:xfrm>
            <a:off x="10477836" y="3759841"/>
            <a:ext cx="133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Downscale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7AAE10-33D9-4455-9F83-F68760048333}"/>
              </a:ext>
            </a:extLst>
          </p:cNvPr>
          <p:cNvCxnSpPr>
            <a:cxnSpLocks/>
          </p:cNvCxnSpPr>
          <p:nvPr/>
        </p:nvCxnSpPr>
        <p:spPr>
          <a:xfrm flipH="1" flipV="1">
            <a:off x="9832701" y="3898570"/>
            <a:ext cx="752089" cy="249332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D01052-6922-4EFF-BC9A-BC8A365DAA9D}"/>
              </a:ext>
            </a:extLst>
          </p:cNvPr>
          <p:cNvSpPr txBox="1"/>
          <p:nvPr/>
        </p:nvSpPr>
        <p:spPr>
          <a:xfrm>
            <a:off x="10584790" y="4736007"/>
            <a:ext cx="1756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Climate</a:t>
            </a:r>
          </a:p>
          <a:p>
            <a:pPr algn="ctr"/>
            <a:r>
              <a:rPr lang="en-US" b="1" dirty="0"/>
              <a:t>Temperature Precipitation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16637A1-9012-4090-98ED-168360E51B58}"/>
              </a:ext>
            </a:extLst>
          </p:cNvPr>
          <p:cNvCxnSpPr>
            <a:cxnSpLocks/>
          </p:cNvCxnSpPr>
          <p:nvPr/>
        </p:nvCxnSpPr>
        <p:spPr>
          <a:xfrm flipH="1" flipV="1">
            <a:off x="10626447" y="4168847"/>
            <a:ext cx="732532" cy="501393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0E048F-49D7-4CC3-AEEC-D193CC208AC1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976885" y="4226339"/>
            <a:ext cx="520349" cy="1200082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64966A4-B4EB-4710-8AF5-06444EE6B0CD}"/>
              </a:ext>
            </a:extLst>
          </p:cNvPr>
          <p:cNvSpPr txBox="1"/>
          <p:nvPr/>
        </p:nvSpPr>
        <p:spPr>
          <a:xfrm>
            <a:off x="9115140" y="5426421"/>
            <a:ext cx="1723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Groundwater infiltration, ET, runoff, soil type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2997AD5-3546-4A57-82EC-D970AEAE3894}"/>
              </a:ext>
            </a:extLst>
          </p:cNvPr>
          <p:cNvCxnSpPr>
            <a:cxnSpLocks/>
          </p:cNvCxnSpPr>
          <p:nvPr/>
        </p:nvCxnSpPr>
        <p:spPr>
          <a:xfrm>
            <a:off x="829111" y="4398524"/>
            <a:ext cx="160934" cy="821176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F6FCA58-F7F1-4F14-A956-F6B7B5BE0802}"/>
              </a:ext>
            </a:extLst>
          </p:cNvPr>
          <p:cNvSpPr txBox="1"/>
          <p:nvPr/>
        </p:nvSpPr>
        <p:spPr>
          <a:xfrm>
            <a:off x="122124" y="5219700"/>
            <a:ext cx="158065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Soil, brine shrimp fecal pellets, pollen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33A148C-0DE3-42CA-927A-6C90A525BDDD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676252" y="709970"/>
            <a:ext cx="845030" cy="716667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C3AD7FE-5CAB-43C6-9839-1B17163F4C72}"/>
              </a:ext>
            </a:extLst>
          </p:cNvPr>
          <p:cNvSpPr/>
          <p:nvPr/>
        </p:nvSpPr>
        <p:spPr>
          <a:xfrm>
            <a:off x="6339830" y="1426637"/>
            <a:ext cx="2672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Water User Allocation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C4F40B-86FA-49B7-ADD5-4EB5B7D4C74B}"/>
              </a:ext>
            </a:extLst>
          </p:cNvPr>
          <p:cNvSpPr txBox="1"/>
          <p:nvPr/>
        </p:nvSpPr>
        <p:spPr>
          <a:xfrm>
            <a:off x="7095448" y="82211"/>
            <a:ext cx="123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Crop area, Crop ET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02F6F4-6245-457D-AF9C-A905FF2ED8B5}"/>
              </a:ext>
            </a:extLst>
          </p:cNvPr>
          <p:cNvCxnSpPr>
            <a:cxnSpLocks/>
            <a:endCxn id="68" idx="2"/>
          </p:cNvCxnSpPr>
          <p:nvPr/>
        </p:nvCxnSpPr>
        <p:spPr>
          <a:xfrm flipH="1" flipV="1">
            <a:off x="729194" y="2462540"/>
            <a:ext cx="522064" cy="401396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1CE9CE0-77FF-4061-B45E-E659089965AB}"/>
              </a:ext>
            </a:extLst>
          </p:cNvPr>
          <p:cNvSpPr txBox="1"/>
          <p:nvPr/>
        </p:nvSpPr>
        <p:spPr>
          <a:xfrm>
            <a:off x="729194" y="2874600"/>
            <a:ext cx="149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Water temperature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3947EB-5A52-4893-BB3E-7988A78C6C9E}"/>
              </a:ext>
            </a:extLst>
          </p:cNvPr>
          <p:cNvSpPr txBox="1"/>
          <p:nvPr/>
        </p:nvSpPr>
        <p:spPr>
          <a:xfrm>
            <a:off x="-17572" y="2093208"/>
            <a:ext cx="14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Humidity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69AA07-9A5E-4C81-AD8F-9D855CD93A2A}"/>
              </a:ext>
            </a:extLst>
          </p:cNvPr>
          <p:cNvSpPr txBox="1"/>
          <p:nvPr/>
        </p:nvSpPr>
        <p:spPr>
          <a:xfrm>
            <a:off x="-37643" y="885198"/>
            <a:ext cx="149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Urban Heat Degree Days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1F92796-8039-4A5A-892C-15936C590DFE}"/>
              </a:ext>
            </a:extLst>
          </p:cNvPr>
          <p:cNvCxnSpPr>
            <a:cxnSpLocks/>
            <a:stCxn id="68" idx="0"/>
          </p:cNvCxnSpPr>
          <p:nvPr/>
        </p:nvCxnSpPr>
        <p:spPr>
          <a:xfrm flipH="1" flipV="1">
            <a:off x="632483" y="1525644"/>
            <a:ext cx="96711" cy="567564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482EC3-6473-4198-B93D-7B292BFE2816}"/>
              </a:ext>
            </a:extLst>
          </p:cNvPr>
          <p:cNvCxnSpPr>
            <a:cxnSpLocks/>
          </p:cNvCxnSpPr>
          <p:nvPr/>
        </p:nvCxnSpPr>
        <p:spPr>
          <a:xfrm flipV="1">
            <a:off x="1536565" y="2362072"/>
            <a:ext cx="66126" cy="486423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B87B2B6-0D65-49FC-AB53-84EEBD9885ED}"/>
              </a:ext>
            </a:extLst>
          </p:cNvPr>
          <p:cNvSpPr txBox="1"/>
          <p:nvPr/>
        </p:nvSpPr>
        <p:spPr>
          <a:xfrm>
            <a:off x="1112006" y="1731067"/>
            <a:ext cx="149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Land Subsidence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01DE94-E538-469E-A985-FCABC5C909E2}"/>
              </a:ext>
            </a:extLst>
          </p:cNvPr>
          <p:cNvSpPr txBox="1"/>
          <p:nvPr/>
        </p:nvSpPr>
        <p:spPr>
          <a:xfrm>
            <a:off x="1784036" y="4920860"/>
            <a:ext cx="149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Groundwater Quality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9F0F1BD-2FFF-4DC0-B505-C7BACD036787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2530802" y="5567191"/>
            <a:ext cx="116204" cy="509759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A3E9734-9845-4DF0-BBE4-2B72C251E02F}"/>
              </a:ext>
            </a:extLst>
          </p:cNvPr>
          <p:cNvSpPr txBox="1"/>
          <p:nvPr/>
        </p:nvSpPr>
        <p:spPr>
          <a:xfrm>
            <a:off x="1650720" y="6076950"/>
            <a:ext cx="199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Water distribution system scaling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B2F67A-9FC4-4E53-A68C-DC9289F9E32F}"/>
              </a:ext>
            </a:extLst>
          </p:cNvPr>
          <p:cNvSpPr txBox="1"/>
          <p:nvPr/>
        </p:nvSpPr>
        <p:spPr>
          <a:xfrm>
            <a:off x="7724867" y="5525488"/>
            <a:ext cx="14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Water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259B01-3AC4-4B6B-9471-6433F9E0F8EC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>
            <a:off x="8471633" y="5894820"/>
            <a:ext cx="10824" cy="36743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956879D-9C3E-4528-BF6D-477CFC58109A}"/>
              </a:ext>
            </a:extLst>
          </p:cNvPr>
          <p:cNvSpPr txBox="1"/>
          <p:nvPr/>
        </p:nvSpPr>
        <p:spPr>
          <a:xfrm>
            <a:off x="7486171" y="6262251"/>
            <a:ext cx="199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Energy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4C682B-36BF-4B2D-B731-6712E2DBF8AA}"/>
              </a:ext>
            </a:extLst>
          </p:cNvPr>
          <p:cNvSpPr txBox="1"/>
          <p:nvPr/>
        </p:nvSpPr>
        <p:spPr>
          <a:xfrm>
            <a:off x="5118708" y="2722949"/>
            <a:ext cx="82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Illegal Wells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1BD886-1B7B-4EAA-A1C4-6C2F7D3D6E1C}"/>
              </a:ext>
            </a:extLst>
          </p:cNvPr>
          <p:cNvCxnSpPr>
            <a:cxnSpLocks/>
          </p:cNvCxnSpPr>
          <p:nvPr/>
        </p:nvCxnSpPr>
        <p:spPr>
          <a:xfrm>
            <a:off x="4012521" y="1784148"/>
            <a:ext cx="1197026" cy="995843"/>
          </a:xfrm>
          <a:prstGeom prst="straightConnector1">
            <a:avLst/>
          </a:prstGeom>
          <a:ln w="28575">
            <a:solidFill>
              <a:srgbClr val="00B0F0"/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A90EBF7-4B60-4D2F-A7FF-9D231D97777F}"/>
              </a:ext>
            </a:extLst>
          </p:cNvPr>
          <p:cNvSpPr txBox="1"/>
          <p:nvPr/>
        </p:nvSpPr>
        <p:spPr>
          <a:xfrm>
            <a:off x="3104674" y="1306947"/>
            <a:ext cx="1093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Mental Health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239B78-8E2B-489D-831A-4153D5845FC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>
            <a:off x="3804034" y="848606"/>
            <a:ext cx="404298" cy="523135"/>
          </a:xfrm>
          <a:prstGeom prst="straightConnector1">
            <a:avLst/>
          </a:prstGeom>
          <a:ln w="28575">
            <a:solidFill>
              <a:srgbClr val="00B0F0"/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E9FB2A9-1B8D-47A0-B675-C5405AC5BDD2}"/>
              </a:ext>
            </a:extLst>
          </p:cNvPr>
          <p:cNvCxnSpPr>
            <a:cxnSpLocks/>
            <a:stCxn id="106" idx="1"/>
          </p:cNvCxnSpPr>
          <p:nvPr/>
        </p:nvCxnSpPr>
        <p:spPr>
          <a:xfrm flipH="1">
            <a:off x="2984308" y="663940"/>
            <a:ext cx="677470" cy="111448"/>
          </a:xfrm>
          <a:prstGeom prst="straightConnector1">
            <a:avLst/>
          </a:prstGeom>
          <a:ln w="28575">
            <a:solidFill>
              <a:srgbClr val="00B0F0"/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67D4DF6-6D7E-4E70-82E2-FD1BC8CBF7D9}"/>
              </a:ext>
            </a:extLst>
          </p:cNvPr>
          <p:cNvSpPr txBox="1"/>
          <p:nvPr/>
        </p:nvSpPr>
        <p:spPr>
          <a:xfrm>
            <a:off x="1671314" y="428336"/>
            <a:ext cx="137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Sustainable Governance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2DB1D4-EFB1-42AE-AC40-65882DE72905}"/>
              </a:ext>
            </a:extLst>
          </p:cNvPr>
          <p:cNvSpPr txBox="1"/>
          <p:nvPr/>
        </p:nvSpPr>
        <p:spPr>
          <a:xfrm>
            <a:off x="3661778" y="479274"/>
            <a:ext cx="10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Farmers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38E33B8-91D8-4E60-84A9-8496C0B8FF8A}"/>
              </a:ext>
            </a:extLst>
          </p:cNvPr>
          <p:cNvSpPr txBox="1"/>
          <p:nvPr/>
        </p:nvSpPr>
        <p:spPr>
          <a:xfrm>
            <a:off x="5793999" y="4634095"/>
            <a:ext cx="149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Fault Tree Analysis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33A67F5-BEEB-4AAD-9106-D447B9A441AF}"/>
              </a:ext>
            </a:extLst>
          </p:cNvPr>
          <p:cNvCxnSpPr>
            <a:cxnSpLocks/>
            <a:stCxn id="110" idx="2"/>
          </p:cNvCxnSpPr>
          <p:nvPr/>
        </p:nvCxnSpPr>
        <p:spPr>
          <a:xfrm flipH="1">
            <a:off x="5793999" y="5280426"/>
            <a:ext cx="746766" cy="291991"/>
          </a:xfrm>
          <a:prstGeom prst="straightConnector1">
            <a:avLst/>
          </a:prstGeom>
          <a:ln w="28575">
            <a:solidFill>
              <a:srgbClr val="C00000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81DDF4F1-317D-411C-AB34-362D8C4D592A}"/>
              </a:ext>
            </a:extLst>
          </p:cNvPr>
          <p:cNvSpPr txBox="1"/>
          <p:nvPr/>
        </p:nvSpPr>
        <p:spPr>
          <a:xfrm>
            <a:off x="4785172" y="5308786"/>
            <a:ext cx="113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Water Quantity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7846F92-270D-48B6-948B-39CE4D427885}"/>
              </a:ext>
            </a:extLst>
          </p:cNvPr>
          <p:cNvSpPr txBox="1"/>
          <p:nvPr/>
        </p:nvSpPr>
        <p:spPr>
          <a:xfrm>
            <a:off x="5128829" y="5892769"/>
            <a:ext cx="1132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Water Quality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EDC5E0-42F1-4007-84DC-B1C39AA8574A}"/>
              </a:ext>
            </a:extLst>
          </p:cNvPr>
          <p:cNvSpPr txBox="1"/>
          <p:nvPr/>
        </p:nvSpPr>
        <p:spPr>
          <a:xfrm>
            <a:off x="6037223" y="6083936"/>
            <a:ext cx="113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Ecological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2A26242-9AB0-4F89-B6CF-E4EF61EE38FB}"/>
              </a:ext>
            </a:extLst>
          </p:cNvPr>
          <p:cNvSpPr txBox="1"/>
          <p:nvPr/>
        </p:nvSpPr>
        <p:spPr>
          <a:xfrm>
            <a:off x="6650963" y="5813438"/>
            <a:ext cx="113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Economic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2650DFC-E2D0-4585-AFDF-5D5DBBFC8889}"/>
              </a:ext>
            </a:extLst>
          </p:cNvPr>
          <p:cNvSpPr txBox="1"/>
          <p:nvPr/>
        </p:nvSpPr>
        <p:spPr>
          <a:xfrm>
            <a:off x="7166856" y="5404522"/>
            <a:ext cx="91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Social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F437A34-2EB5-4B52-A632-15E4EA61DBAF}"/>
              </a:ext>
            </a:extLst>
          </p:cNvPr>
          <p:cNvCxnSpPr>
            <a:cxnSpLocks/>
            <a:stCxn id="110" idx="2"/>
          </p:cNvCxnSpPr>
          <p:nvPr/>
        </p:nvCxnSpPr>
        <p:spPr>
          <a:xfrm flipH="1">
            <a:off x="5898735" y="5280426"/>
            <a:ext cx="642030" cy="674691"/>
          </a:xfrm>
          <a:prstGeom prst="straightConnector1">
            <a:avLst/>
          </a:prstGeom>
          <a:ln w="28575">
            <a:solidFill>
              <a:srgbClr val="C00000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69F3B69-47DA-4374-84D9-DB071FFB1AFB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40765" y="5280426"/>
            <a:ext cx="92657" cy="859456"/>
          </a:xfrm>
          <a:prstGeom prst="straightConnector1">
            <a:avLst/>
          </a:prstGeom>
          <a:ln w="25400">
            <a:solidFill>
              <a:srgbClr val="C00000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4BF23D5-CC65-43DC-81D8-642D9DD0BFC8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40765" y="5280426"/>
            <a:ext cx="550136" cy="612343"/>
          </a:xfrm>
          <a:prstGeom prst="straightConnector1">
            <a:avLst/>
          </a:prstGeom>
          <a:ln w="25400">
            <a:solidFill>
              <a:srgbClr val="C00000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520FEC2-4008-48C4-B63F-C34A82B2A2BF}"/>
              </a:ext>
            </a:extLst>
          </p:cNvPr>
          <p:cNvCxnSpPr>
            <a:cxnSpLocks/>
            <a:stCxn id="110" idx="2"/>
          </p:cNvCxnSpPr>
          <p:nvPr/>
        </p:nvCxnSpPr>
        <p:spPr>
          <a:xfrm>
            <a:off x="6540765" y="5280426"/>
            <a:ext cx="746766" cy="268527"/>
          </a:xfrm>
          <a:prstGeom prst="straightConnector1">
            <a:avLst/>
          </a:prstGeom>
          <a:ln w="25400">
            <a:solidFill>
              <a:srgbClr val="C00000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DE2B115-F2E2-42CE-9F41-19C59D13A957}"/>
              </a:ext>
            </a:extLst>
          </p:cNvPr>
          <p:cNvSpPr txBox="1"/>
          <p:nvPr/>
        </p:nvSpPr>
        <p:spPr>
          <a:xfrm>
            <a:off x="3380118" y="4896900"/>
            <a:ext cx="149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Salinity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2408E30-2FB2-445D-89F5-FE33D1213100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4126884" y="5266232"/>
            <a:ext cx="338303" cy="470351"/>
          </a:xfrm>
          <a:prstGeom prst="straightConnector1">
            <a:avLst/>
          </a:prstGeom>
          <a:ln w="25400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FE6FEF6-5E18-423F-B288-2630F0A034CA}"/>
              </a:ext>
            </a:extLst>
          </p:cNvPr>
          <p:cNvSpPr txBox="1"/>
          <p:nvPr/>
        </p:nvSpPr>
        <p:spPr>
          <a:xfrm>
            <a:off x="3326839" y="5686804"/>
            <a:ext cx="199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Artemia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11DC747-C5A5-4102-909C-E35CD55FB8A2}"/>
              </a:ext>
            </a:extLst>
          </p:cNvPr>
          <p:cNvCxnSpPr>
            <a:cxnSpLocks/>
            <a:endCxn id="65" idx="0"/>
          </p:cNvCxnSpPr>
          <p:nvPr/>
        </p:nvCxnSpPr>
        <p:spPr>
          <a:xfrm>
            <a:off x="3668607" y="4510753"/>
            <a:ext cx="458277" cy="386147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AFCC103-A552-4007-A929-CF6C7049455B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4284409" y="5998104"/>
            <a:ext cx="337377" cy="494101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ACBA478-4FAD-40CA-919F-E31C59F411F0}"/>
              </a:ext>
            </a:extLst>
          </p:cNvPr>
          <p:cNvSpPr txBox="1"/>
          <p:nvPr/>
        </p:nvSpPr>
        <p:spPr>
          <a:xfrm>
            <a:off x="3625500" y="6492205"/>
            <a:ext cx="199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Birds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32DA5B3-24E0-4D67-9D98-5D51409AB858}"/>
              </a:ext>
            </a:extLst>
          </p:cNvPr>
          <p:cNvCxnSpPr>
            <a:cxnSpLocks/>
          </p:cNvCxnSpPr>
          <p:nvPr/>
        </p:nvCxnSpPr>
        <p:spPr>
          <a:xfrm flipH="1">
            <a:off x="7314401" y="3667953"/>
            <a:ext cx="838929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6F4D43-3ECF-4D99-95A6-F08D8B65288E}"/>
              </a:ext>
            </a:extLst>
          </p:cNvPr>
          <p:cNvCxnSpPr>
            <a:cxnSpLocks/>
          </p:cNvCxnSpPr>
          <p:nvPr/>
        </p:nvCxnSpPr>
        <p:spPr>
          <a:xfrm flipH="1" flipV="1">
            <a:off x="8650822" y="3698951"/>
            <a:ext cx="1102688" cy="69171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9C763E-26FE-4CD8-8DFA-4A0DF9735DA8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296265" y="1795969"/>
            <a:ext cx="379987" cy="1909037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E8AABDC-A570-45B2-960E-E5370754E585}"/>
              </a:ext>
            </a:extLst>
          </p:cNvPr>
          <p:cNvCxnSpPr>
            <a:cxnSpLocks/>
            <a:stCxn id="107" idx="1"/>
            <a:endCxn id="28" idx="0"/>
          </p:cNvCxnSpPr>
          <p:nvPr/>
        </p:nvCxnSpPr>
        <p:spPr>
          <a:xfrm flipH="1">
            <a:off x="7676252" y="1208364"/>
            <a:ext cx="673251" cy="218273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EB631FD-44DF-4FB5-81C9-967370F51506}"/>
              </a:ext>
            </a:extLst>
          </p:cNvPr>
          <p:cNvSpPr txBox="1"/>
          <p:nvPr/>
        </p:nvSpPr>
        <p:spPr>
          <a:xfrm>
            <a:off x="8349503" y="885198"/>
            <a:ext cx="132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Treated Wastewater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E8D6BFC-635B-4C19-BB69-BC3A6C7930DA}"/>
              </a:ext>
            </a:extLst>
          </p:cNvPr>
          <p:cNvCxnSpPr>
            <a:cxnSpLocks/>
          </p:cNvCxnSpPr>
          <p:nvPr/>
        </p:nvCxnSpPr>
        <p:spPr>
          <a:xfrm>
            <a:off x="1397788" y="4386085"/>
            <a:ext cx="626660" cy="568310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5792C1FB-4F69-4FD8-9315-4D86103E554F}"/>
              </a:ext>
            </a:extLst>
          </p:cNvPr>
          <p:cNvSpPr txBox="1"/>
          <p:nvPr/>
        </p:nvSpPr>
        <p:spPr>
          <a:xfrm>
            <a:off x="4924226" y="672848"/>
            <a:ext cx="108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Land Use Change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F310772-1175-47EE-92B9-C945BF15B643}"/>
              </a:ext>
            </a:extLst>
          </p:cNvPr>
          <p:cNvSpPr txBox="1"/>
          <p:nvPr/>
        </p:nvSpPr>
        <p:spPr>
          <a:xfrm>
            <a:off x="5813328" y="102285"/>
            <a:ext cx="108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Irrigation Efficiency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51CFBD4-DBCE-4E15-9C79-F5531872E694}"/>
              </a:ext>
            </a:extLst>
          </p:cNvPr>
          <p:cNvCxnSpPr>
            <a:cxnSpLocks/>
            <a:stCxn id="128" idx="1"/>
            <a:endCxn id="127" idx="0"/>
          </p:cNvCxnSpPr>
          <p:nvPr/>
        </p:nvCxnSpPr>
        <p:spPr>
          <a:xfrm flipH="1">
            <a:off x="5468607" y="425451"/>
            <a:ext cx="344721" cy="24739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D452672-4982-4D5C-88DA-000236005EAC}"/>
              </a:ext>
            </a:extLst>
          </p:cNvPr>
          <p:cNvCxnSpPr>
            <a:cxnSpLocks/>
          </p:cNvCxnSpPr>
          <p:nvPr/>
        </p:nvCxnSpPr>
        <p:spPr>
          <a:xfrm flipH="1" flipV="1">
            <a:off x="6732266" y="444968"/>
            <a:ext cx="555266" cy="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08EE856-F2BA-4151-96E1-343AB8561A09}"/>
              </a:ext>
            </a:extLst>
          </p:cNvPr>
          <p:cNvCxnSpPr>
            <a:cxnSpLocks/>
          </p:cNvCxnSpPr>
          <p:nvPr/>
        </p:nvCxnSpPr>
        <p:spPr>
          <a:xfrm flipH="1">
            <a:off x="5449753" y="1272242"/>
            <a:ext cx="9590" cy="41188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68C4C048-0017-493E-946E-204682E130C0}"/>
              </a:ext>
            </a:extLst>
          </p:cNvPr>
          <p:cNvSpPr txBox="1"/>
          <p:nvPr/>
        </p:nvSpPr>
        <p:spPr>
          <a:xfrm>
            <a:off x="4795854" y="1632038"/>
            <a:ext cx="132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Water Yield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17FDF5C-D71D-4F7B-9651-EA2E17E98385}"/>
              </a:ext>
            </a:extLst>
          </p:cNvPr>
          <p:cNvCxnSpPr>
            <a:cxnSpLocks/>
            <a:stCxn id="110" idx="2"/>
          </p:cNvCxnSpPr>
          <p:nvPr/>
        </p:nvCxnSpPr>
        <p:spPr>
          <a:xfrm flipV="1">
            <a:off x="6540765" y="5266912"/>
            <a:ext cx="803050" cy="13514"/>
          </a:xfrm>
          <a:prstGeom prst="straightConnector1">
            <a:avLst/>
          </a:prstGeom>
          <a:ln w="28575">
            <a:solidFill>
              <a:srgbClr val="C00000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0C031BF2-7059-4126-8FE3-A51922EBE912}"/>
              </a:ext>
            </a:extLst>
          </p:cNvPr>
          <p:cNvSpPr txBox="1"/>
          <p:nvPr/>
        </p:nvSpPr>
        <p:spPr>
          <a:xfrm>
            <a:off x="7326142" y="5062031"/>
            <a:ext cx="127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Managerial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56D5B-7991-461C-AE4B-58E0FEAA1DD0}"/>
              </a:ext>
            </a:extLst>
          </p:cNvPr>
          <p:cNvSpPr/>
          <p:nvPr/>
        </p:nvSpPr>
        <p:spPr>
          <a:xfrm>
            <a:off x="8283426" y="3182901"/>
            <a:ext cx="320368" cy="104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B043FF5-AEA4-4432-8B06-C4442FD5B0FE}"/>
              </a:ext>
            </a:extLst>
          </p:cNvPr>
          <p:cNvSpPr txBox="1"/>
          <p:nvPr/>
        </p:nvSpPr>
        <p:spPr>
          <a:xfrm>
            <a:off x="9786835" y="213669"/>
            <a:ext cx="2335245" cy="21698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33363" indent="-233363"/>
            <a:r>
              <a:rPr lang="en-US" sz="1500" b="1" dirty="0"/>
              <a:t>Estimate lake level</a:t>
            </a:r>
          </a:p>
          <a:p>
            <a:pPr marL="233363" indent="-233363"/>
            <a:r>
              <a:rPr lang="en-US" sz="1500" b="1" dirty="0">
                <a:solidFill>
                  <a:srgbClr val="0070C0"/>
                </a:solidFill>
              </a:rPr>
              <a:t>Water allocation</a:t>
            </a:r>
          </a:p>
          <a:p>
            <a:pPr marL="233363" indent="-233363"/>
            <a:r>
              <a:rPr lang="en-US" sz="1500" b="1" dirty="0">
                <a:solidFill>
                  <a:schemeClr val="accent4">
                    <a:lumMod val="50000"/>
                  </a:schemeClr>
                </a:solidFill>
              </a:rPr>
              <a:t>Irrigation/land use</a:t>
            </a:r>
          </a:p>
          <a:p>
            <a:pPr marL="233363" indent="-233363"/>
            <a:r>
              <a:rPr lang="en-US" sz="1500" b="1" dirty="0">
                <a:solidFill>
                  <a:schemeClr val="accent4"/>
                </a:solidFill>
              </a:rPr>
              <a:t>Lake properties</a:t>
            </a:r>
          </a:p>
          <a:p>
            <a:pPr marL="233363" indent="-233363"/>
            <a:r>
              <a:rPr lang="en-US" sz="1500" b="1" dirty="0">
                <a:solidFill>
                  <a:srgbClr val="00B0F0"/>
                </a:solidFill>
              </a:rPr>
              <a:t>Farmers &amp; governance</a:t>
            </a:r>
          </a:p>
          <a:p>
            <a:pPr marL="233363" indent="-233363"/>
            <a:r>
              <a:rPr lang="en-US" sz="1500" b="1" dirty="0">
                <a:solidFill>
                  <a:srgbClr val="FF0000"/>
                </a:solidFill>
              </a:rPr>
              <a:t>Ecology, salinity, </a:t>
            </a:r>
          </a:p>
          <a:p>
            <a:pPr marL="233363" indent="-233363"/>
            <a:r>
              <a:rPr lang="en-US" sz="1500" b="1" dirty="0">
                <a:solidFill>
                  <a:srgbClr val="FF0000"/>
                </a:solidFill>
              </a:rPr>
              <a:t>	&amp; lake level</a:t>
            </a:r>
          </a:p>
          <a:p>
            <a:pPr marL="233363" indent="-233363"/>
            <a:r>
              <a:rPr lang="en-US" sz="1500" b="1" dirty="0">
                <a:solidFill>
                  <a:schemeClr val="accent2">
                    <a:lumMod val="75000"/>
                  </a:schemeClr>
                </a:solidFill>
              </a:rPr>
              <a:t>Portfolio/multi-criteria analysis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1FCB29B-4186-4BAE-B406-90C7C9C76664}"/>
              </a:ext>
            </a:extLst>
          </p:cNvPr>
          <p:cNvCxnSpPr>
            <a:cxnSpLocks/>
          </p:cNvCxnSpPr>
          <p:nvPr/>
        </p:nvCxnSpPr>
        <p:spPr>
          <a:xfrm flipH="1">
            <a:off x="11462806" y="610109"/>
            <a:ext cx="60234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F178028-E394-4B02-9AC8-071BD4FADA95}"/>
              </a:ext>
            </a:extLst>
          </p:cNvPr>
          <p:cNvCxnSpPr>
            <a:cxnSpLocks/>
          </p:cNvCxnSpPr>
          <p:nvPr/>
        </p:nvCxnSpPr>
        <p:spPr>
          <a:xfrm flipH="1" flipV="1">
            <a:off x="11462806" y="374358"/>
            <a:ext cx="587286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21633C1-0A0B-4DBF-A5CF-2EAD4E396B5C}"/>
              </a:ext>
            </a:extLst>
          </p:cNvPr>
          <p:cNvCxnSpPr>
            <a:cxnSpLocks/>
          </p:cNvCxnSpPr>
          <p:nvPr/>
        </p:nvCxnSpPr>
        <p:spPr>
          <a:xfrm flipH="1">
            <a:off x="11462806" y="860176"/>
            <a:ext cx="565614" cy="948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C04DD41-A079-4F23-9E21-1CA7C0AB18DB}"/>
              </a:ext>
            </a:extLst>
          </p:cNvPr>
          <p:cNvCxnSpPr>
            <a:cxnSpLocks/>
          </p:cNvCxnSpPr>
          <p:nvPr/>
        </p:nvCxnSpPr>
        <p:spPr>
          <a:xfrm flipH="1" flipV="1">
            <a:off x="11462806" y="1068303"/>
            <a:ext cx="587286" cy="16047"/>
          </a:xfrm>
          <a:prstGeom prst="straightConnector1">
            <a:avLst/>
          </a:prstGeom>
          <a:ln w="19050">
            <a:solidFill>
              <a:schemeClr val="accent4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68CBD95-3057-4974-A6C1-430B2F49FF4D}"/>
              </a:ext>
            </a:extLst>
          </p:cNvPr>
          <p:cNvCxnSpPr>
            <a:cxnSpLocks/>
          </p:cNvCxnSpPr>
          <p:nvPr/>
        </p:nvCxnSpPr>
        <p:spPr>
          <a:xfrm flipH="1">
            <a:off x="11704534" y="1306947"/>
            <a:ext cx="390444" cy="0"/>
          </a:xfrm>
          <a:prstGeom prst="straightConnector1">
            <a:avLst/>
          </a:prstGeom>
          <a:ln w="28575">
            <a:solidFill>
              <a:srgbClr val="00B0F0"/>
            </a:solidFill>
            <a:prstDash val="lg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41A8EF3-1AA3-4F7B-B7C6-192ACA2AA47F}"/>
              </a:ext>
            </a:extLst>
          </p:cNvPr>
          <p:cNvCxnSpPr>
            <a:cxnSpLocks/>
          </p:cNvCxnSpPr>
          <p:nvPr/>
        </p:nvCxnSpPr>
        <p:spPr>
          <a:xfrm flipH="1">
            <a:off x="11462806" y="1525644"/>
            <a:ext cx="587285" cy="0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D71B9F8-9460-4F27-BFD9-C141978AF39B}"/>
              </a:ext>
            </a:extLst>
          </p:cNvPr>
          <p:cNvCxnSpPr>
            <a:cxnSpLocks/>
          </p:cNvCxnSpPr>
          <p:nvPr/>
        </p:nvCxnSpPr>
        <p:spPr>
          <a:xfrm flipH="1">
            <a:off x="11462806" y="2169199"/>
            <a:ext cx="583539" cy="0"/>
          </a:xfrm>
          <a:prstGeom prst="straightConnector1">
            <a:avLst/>
          </a:prstGeom>
          <a:ln w="25400">
            <a:solidFill>
              <a:srgbClr val="C00000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6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4">
            <a:extLst>
              <a:ext uri="{FF2B5EF4-FFF2-40B4-BE49-F238E27FC236}">
                <a16:creationId xmlns:a16="http://schemas.microsoft.com/office/drawing/2014/main" id="{8B36A086-9E1D-4137-AB2B-EC2F89F7692B}"/>
              </a:ext>
            </a:extLst>
          </p:cNvPr>
          <p:cNvSpPr/>
          <p:nvPr/>
        </p:nvSpPr>
        <p:spPr>
          <a:xfrm rot="10800000">
            <a:off x="1531583" y="3667953"/>
            <a:ext cx="2923565" cy="798153"/>
          </a:xfrm>
          <a:prstGeom prst="trapezoid">
            <a:avLst>
              <a:gd name="adj" fmla="val 9507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B2D064-BF37-4A88-9464-87C483BEBADB}"/>
              </a:ext>
            </a:extLst>
          </p:cNvPr>
          <p:cNvCxnSpPr>
            <a:cxnSpLocks/>
          </p:cNvCxnSpPr>
          <p:nvPr/>
        </p:nvCxnSpPr>
        <p:spPr>
          <a:xfrm flipH="1">
            <a:off x="4319752" y="3787359"/>
            <a:ext cx="4165307" cy="28992"/>
          </a:xfrm>
          <a:prstGeom prst="straightConnector1">
            <a:avLst/>
          </a:prstGeom>
          <a:ln w="476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14DBF2-3901-4E15-8F78-1B28A5070692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8962542" y="3716866"/>
            <a:ext cx="1189687" cy="9289"/>
          </a:xfrm>
          <a:prstGeom prst="straightConnector1">
            <a:avLst/>
          </a:prstGeom>
          <a:ln w="635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241555-9F2C-461D-845F-73E12F821780}"/>
              </a:ext>
            </a:extLst>
          </p:cNvPr>
          <p:cNvSpPr txBox="1"/>
          <p:nvPr/>
        </p:nvSpPr>
        <p:spPr>
          <a:xfrm>
            <a:off x="4111366" y="4003738"/>
            <a:ext cx="1608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River flows to Lake</a:t>
            </a:r>
          </a:p>
        </p:txBody>
      </p:sp>
      <p:sp>
        <p:nvSpPr>
          <p:cNvPr id="21" name="Flowchart: Summing Junction 20">
            <a:extLst>
              <a:ext uri="{FF2B5EF4-FFF2-40B4-BE49-F238E27FC236}">
                <a16:creationId xmlns:a16="http://schemas.microsoft.com/office/drawing/2014/main" id="{212A8CAD-6566-480E-9959-6E38FE8FBED2}"/>
              </a:ext>
            </a:extLst>
          </p:cNvPr>
          <p:cNvSpPr/>
          <p:nvPr/>
        </p:nvSpPr>
        <p:spPr>
          <a:xfrm>
            <a:off x="4767466" y="3656108"/>
            <a:ext cx="345233" cy="355434"/>
          </a:xfrm>
          <a:prstGeom prst="flowChartSummingJunct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DB8FF4-EA33-4CFF-87CA-CA5AFB889708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3047834" y="2997092"/>
            <a:ext cx="230153" cy="614467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47AB8C-E6D6-4F89-8192-71A42EEC50A0}"/>
              </a:ext>
            </a:extLst>
          </p:cNvPr>
          <p:cNvSpPr txBox="1"/>
          <p:nvPr/>
        </p:nvSpPr>
        <p:spPr>
          <a:xfrm>
            <a:off x="2413672" y="2227651"/>
            <a:ext cx="172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</a:rPr>
              <a:t>Lake Precipitation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27BC4C-E964-4C09-BA20-46E4EC095FC1}"/>
              </a:ext>
            </a:extLst>
          </p:cNvPr>
          <p:cNvCxnSpPr>
            <a:cxnSpLocks/>
            <a:endCxn id="29" idx="2"/>
          </p:cNvCxnSpPr>
          <p:nvPr/>
        </p:nvCxnSpPr>
        <p:spPr>
          <a:xfrm flipH="1" flipV="1">
            <a:off x="1656129" y="2753700"/>
            <a:ext cx="622954" cy="914253"/>
          </a:xfrm>
          <a:prstGeom prst="straightConnector1">
            <a:avLst/>
          </a:prstGeom>
          <a:ln w="476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35D12D-8ED0-4842-BEDD-BC1C1E75442E}"/>
              </a:ext>
            </a:extLst>
          </p:cNvPr>
          <p:cNvSpPr txBox="1"/>
          <p:nvPr/>
        </p:nvSpPr>
        <p:spPr>
          <a:xfrm>
            <a:off x="860807" y="2322813"/>
            <a:ext cx="1590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Evaporation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0A1729-7ECB-455B-A4C2-5E06110D3111}"/>
              </a:ext>
            </a:extLst>
          </p:cNvPr>
          <p:cNvSpPr txBox="1"/>
          <p:nvPr/>
        </p:nvSpPr>
        <p:spPr>
          <a:xfrm>
            <a:off x="8071010" y="4236109"/>
            <a:ext cx="1586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</a:rPr>
              <a:t>Reservoir + Releases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139567-4F08-4C94-AB7A-849EFBF62AAB}"/>
              </a:ext>
            </a:extLst>
          </p:cNvPr>
          <p:cNvSpPr txBox="1"/>
          <p:nvPr/>
        </p:nvSpPr>
        <p:spPr>
          <a:xfrm>
            <a:off x="75374" y="3787699"/>
            <a:ext cx="1305291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</a:rPr>
              <a:t>Lake Elevation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871E0A-659C-4F72-8E86-6B0EB2F75A5B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1186205" y="4067029"/>
            <a:ext cx="724800" cy="0"/>
          </a:xfrm>
          <a:prstGeom prst="straightConnector1">
            <a:avLst/>
          </a:prstGeom>
          <a:ln w="63500">
            <a:solidFill>
              <a:srgbClr val="00206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92F908-012E-4A05-B643-DBA13E40CF5A}"/>
              </a:ext>
            </a:extLst>
          </p:cNvPr>
          <p:cNvSpPr txBox="1"/>
          <p:nvPr/>
        </p:nvSpPr>
        <p:spPr>
          <a:xfrm>
            <a:off x="7572812" y="2003529"/>
            <a:ext cx="1961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</a:rPr>
              <a:t>Agriculture water release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08B4A8-FB04-4444-99AB-18855FC6B762}"/>
              </a:ext>
            </a:extLst>
          </p:cNvPr>
          <p:cNvSpPr txBox="1"/>
          <p:nvPr/>
        </p:nvSpPr>
        <p:spPr>
          <a:xfrm>
            <a:off x="8967081" y="2842118"/>
            <a:ext cx="13358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</a:rPr>
              <a:t>Reservoir inflows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767AF-F238-4DA5-A9C3-2AC69B50E9AE}"/>
              </a:ext>
            </a:extLst>
          </p:cNvPr>
          <p:cNvSpPr txBox="1"/>
          <p:nvPr/>
        </p:nvSpPr>
        <p:spPr>
          <a:xfrm>
            <a:off x="2166181" y="3730233"/>
            <a:ext cx="17088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Lake Urmia Volume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D01052-6922-4EFF-BC9A-BC8A365DAA9D}"/>
              </a:ext>
            </a:extLst>
          </p:cNvPr>
          <p:cNvSpPr txBox="1"/>
          <p:nvPr/>
        </p:nvSpPr>
        <p:spPr>
          <a:xfrm>
            <a:off x="10435968" y="1749718"/>
            <a:ext cx="175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</a:rPr>
              <a:t>Basin Precipitation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16637A1-9012-4090-98ED-168360E51B58}"/>
              </a:ext>
            </a:extLst>
          </p:cNvPr>
          <p:cNvCxnSpPr>
            <a:cxnSpLocks/>
          </p:cNvCxnSpPr>
          <p:nvPr/>
        </p:nvCxnSpPr>
        <p:spPr>
          <a:xfrm flipH="1">
            <a:off x="10152229" y="2560763"/>
            <a:ext cx="858206" cy="1184742"/>
          </a:xfrm>
          <a:prstGeom prst="straightConnector1">
            <a:avLst/>
          </a:prstGeom>
          <a:ln w="635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C4C682B-36BF-4B2D-B731-6712E2DBF8AA}"/>
              </a:ext>
            </a:extLst>
          </p:cNvPr>
          <p:cNvSpPr txBox="1"/>
          <p:nvPr/>
        </p:nvSpPr>
        <p:spPr>
          <a:xfrm>
            <a:off x="9106399" y="261744"/>
            <a:ext cx="1045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B0F0"/>
                </a:solidFill>
              </a:rPr>
              <a:t>Illegal Wells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E2B115-F2E2-42CE-9F41-19C59D13A957}"/>
              </a:ext>
            </a:extLst>
          </p:cNvPr>
          <p:cNvSpPr txBox="1"/>
          <p:nvPr/>
        </p:nvSpPr>
        <p:spPr>
          <a:xfrm>
            <a:off x="722091" y="4786052"/>
            <a:ext cx="1493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</a:rPr>
              <a:t>Salinity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2408E30-2FB2-445D-89F5-FE33D1213100}"/>
              </a:ext>
            </a:extLst>
          </p:cNvPr>
          <p:cNvCxnSpPr>
            <a:cxnSpLocks/>
            <a:stCxn id="65" idx="2"/>
            <a:endCxn id="70" idx="0"/>
          </p:cNvCxnSpPr>
          <p:nvPr/>
        </p:nvCxnSpPr>
        <p:spPr>
          <a:xfrm>
            <a:off x="1468857" y="5216939"/>
            <a:ext cx="210427" cy="456343"/>
          </a:xfrm>
          <a:prstGeom prst="straightConnector1">
            <a:avLst/>
          </a:prstGeom>
          <a:ln w="476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FE6FEF6-5E18-423F-B288-2630F0A034CA}"/>
              </a:ext>
            </a:extLst>
          </p:cNvPr>
          <p:cNvSpPr txBox="1"/>
          <p:nvPr/>
        </p:nvSpPr>
        <p:spPr>
          <a:xfrm>
            <a:off x="1060198" y="5673282"/>
            <a:ext cx="1238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Artemia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CBA478-4FAD-40CA-919F-E31C59F411F0}"/>
              </a:ext>
            </a:extLst>
          </p:cNvPr>
          <p:cNvSpPr txBox="1"/>
          <p:nvPr/>
        </p:nvSpPr>
        <p:spPr>
          <a:xfrm>
            <a:off x="2507926" y="6325083"/>
            <a:ext cx="9708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Birds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56D5B-7991-461C-AE4B-58E0FEAA1DD0}"/>
              </a:ext>
            </a:extLst>
          </p:cNvPr>
          <p:cNvSpPr/>
          <p:nvPr/>
        </p:nvSpPr>
        <p:spPr>
          <a:xfrm>
            <a:off x="8642174" y="3192728"/>
            <a:ext cx="320368" cy="104827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0ADEDD1-56FB-448D-A8A2-B3E086A4B019}"/>
              </a:ext>
            </a:extLst>
          </p:cNvPr>
          <p:cNvCxnSpPr>
            <a:cxnSpLocks/>
            <a:stCxn id="94" idx="0"/>
          </p:cNvCxnSpPr>
          <p:nvPr/>
        </p:nvCxnSpPr>
        <p:spPr>
          <a:xfrm flipH="1" flipV="1">
            <a:off x="10152229" y="3721511"/>
            <a:ext cx="1212340" cy="327226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9F688E6-CAE1-4577-9D4E-479C826B020A}"/>
              </a:ext>
            </a:extLst>
          </p:cNvPr>
          <p:cNvSpPr txBox="1"/>
          <p:nvPr/>
        </p:nvSpPr>
        <p:spPr>
          <a:xfrm>
            <a:off x="10612511" y="4048737"/>
            <a:ext cx="1504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</a:rPr>
              <a:t>Snowpack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4B6B449-A2D0-4FD9-A471-A0294CD7C6B9}"/>
              </a:ext>
            </a:extLst>
          </p:cNvPr>
          <p:cNvSpPr txBox="1"/>
          <p:nvPr/>
        </p:nvSpPr>
        <p:spPr>
          <a:xfrm>
            <a:off x="4162097" y="154483"/>
            <a:ext cx="1701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rgbClr val="0070C0"/>
                </a:solidFill>
              </a:rPr>
              <a:t>Evapo</a:t>
            </a:r>
            <a:r>
              <a:rPr lang="en-US" sz="2200" b="1" dirty="0">
                <a:solidFill>
                  <a:srgbClr val="0070C0"/>
                </a:solidFill>
              </a:rPr>
              <a:t>-transpiration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CADDA-AC5F-47DA-A96C-D38DA613FB7B}"/>
              </a:ext>
            </a:extLst>
          </p:cNvPr>
          <p:cNvSpPr txBox="1"/>
          <p:nvPr/>
        </p:nvSpPr>
        <p:spPr>
          <a:xfrm>
            <a:off x="6594480" y="588424"/>
            <a:ext cx="1393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B0F0"/>
                </a:solidFill>
              </a:rPr>
              <a:t>Farm deliveries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AF4679-6D4B-4F4F-AAD8-C954F19C4FFE}"/>
              </a:ext>
            </a:extLst>
          </p:cNvPr>
          <p:cNvSpPr txBox="1"/>
          <p:nvPr/>
        </p:nvSpPr>
        <p:spPr>
          <a:xfrm>
            <a:off x="5620805" y="1962646"/>
            <a:ext cx="15731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B0F0"/>
                </a:solidFill>
              </a:rPr>
              <a:t>Agricultural diversions from Rivers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89D0D3A-C75F-4CF6-A968-8C94484C7C17}"/>
              </a:ext>
            </a:extLst>
          </p:cNvPr>
          <p:cNvSpPr txBox="1"/>
          <p:nvPr/>
        </p:nvSpPr>
        <p:spPr>
          <a:xfrm>
            <a:off x="6684214" y="5721616"/>
            <a:ext cx="187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</a:rPr>
              <a:t>Municipal &amp; Industrial Use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8386946-446E-4FC8-A8BA-DB26BF530CFF}"/>
              </a:ext>
            </a:extLst>
          </p:cNvPr>
          <p:cNvSpPr txBox="1"/>
          <p:nvPr/>
        </p:nvSpPr>
        <p:spPr>
          <a:xfrm>
            <a:off x="5232530" y="4730695"/>
            <a:ext cx="1745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</a:rPr>
              <a:t>Treated Wastewater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5228A0F-26CD-4E63-A800-159ABAABF587}"/>
              </a:ext>
            </a:extLst>
          </p:cNvPr>
          <p:cNvSpPr txBox="1"/>
          <p:nvPr/>
        </p:nvSpPr>
        <p:spPr>
          <a:xfrm>
            <a:off x="9253333" y="1097753"/>
            <a:ext cx="8258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Legal Wells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B0B8B2-3438-4BC5-912A-59A7653D316F}"/>
              </a:ext>
            </a:extLst>
          </p:cNvPr>
          <p:cNvSpPr txBox="1"/>
          <p:nvPr/>
        </p:nvSpPr>
        <p:spPr>
          <a:xfrm>
            <a:off x="4197020" y="1510718"/>
            <a:ext cx="1243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B0F0"/>
                </a:solidFill>
              </a:rPr>
              <a:t>Return flows to rivers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75658611-6A3A-4689-8748-D9976F817C5F}"/>
              </a:ext>
            </a:extLst>
          </p:cNvPr>
          <p:cNvSpPr/>
          <p:nvPr/>
        </p:nvSpPr>
        <p:spPr>
          <a:xfrm rot="16200000">
            <a:off x="7150753" y="2377714"/>
            <a:ext cx="1635387" cy="1033226"/>
          </a:xfrm>
          <a:prstGeom prst="bentArrow">
            <a:avLst>
              <a:gd name="adj1" fmla="val 7414"/>
              <a:gd name="adj2" fmla="val 10957"/>
              <a:gd name="adj3" fmla="val 25000"/>
              <a:gd name="adj4" fmla="val 4375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C82CB09-36ED-4500-BA2C-F36FDA21ED04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7248706" y="1357865"/>
            <a:ext cx="42509" cy="2377476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7EE21FE-39FC-4417-BFAD-D8DE27EDF535}"/>
              </a:ext>
            </a:extLst>
          </p:cNvPr>
          <p:cNvCxnSpPr>
            <a:cxnSpLocks/>
            <a:endCxn id="96" idx="3"/>
          </p:cNvCxnSpPr>
          <p:nvPr/>
        </p:nvCxnSpPr>
        <p:spPr>
          <a:xfrm flipH="1" flipV="1">
            <a:off x="5863712" y="539204"/>
            <a:ext cx="999820" cy="253458"/>
          </a:xfrm>
          <a:prstGeom prst="straightConnector1">
            <a:avLst/>
          </a:prstGeom>
          <a:ln w="317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4EDDDED-4AC2-435F-8A14-29011903A7DC}"/>
              </a:ext>
            </a:extLst>
          </p:cNvPr>
          <p:cNvCxnSpPr>
            <a:cxnSpLocks/>
            <a:stCxn id="88" idx="1"/>
            <a:endCxn id="97" idx="3"/>
          </p:cNvCxnSpPr>
          <p:nvPr/>
        </p:nvCxnSpPr>
        <p:spPr>
          <a:xfrm flipH="1">
            <a:off x="7987950" y="646465"/>
            <a:ext cx="1118449" cy="326680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A8CD20B-D666-4C49-B4AB-3ED1BB9852DD}"/>
              </a:ext>
            </a:extLst>
          </p:cNvPr>
          <p:cNvCxnSpPr>
            <a:cxnSpLocks/>
            <a:stCxn id="103" idx="1"/>
            <a:endCxn id="97" idx="3"/>
          </p:cNvCxnSpPr>
          <p:nvPr/>
        </p:nvCxnSpPr>
        <p:spPr>
          <a:xfrm flipH="1" flipV="1">
            <a:off x="7987950" y="973145"/>
            <a:ext cx="1265383" cy="509329"/>
          </a:xfrm>
          <a:prstGeom prst="straightConnector1">
            <a:avLst/>
          </a:prstGeom>
          <a:ln w="476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6B0D4D9-1337-42A0-A2B3-3E3F2E331AF0}"/>
              </a:ext>
            </a:extLst>
          </p:cNvPr>
          <p:cNvSpPr/>
          <p:nvPr/>
        </p:nvSpPr>
        <p:spPr>
          <a:xfrm>
            <a:off x="5375910" y="934278"/>
            <a:ext cx="1287730" cy="2811227"/>
          </a:xfrm>
          <a:custGeom>
            <a:avLst/>
            <a:gdLst>
              <a:gd name="connsiteX0" fmla="*/ 1243551 w 1243551"/>
              <a:gd name="connsiteY0" fmla="*/ 0 h 2852531"/>
              <a:gd name="connsiteX1" fmla="*/ 199942 w 1243551"/>
              <a:gd name="connsiteY1" fmla="*/ 477079 h 2852531"/>
              <a:gd name="connsiteX2" fmla="*/ 1160 w 1243551"/>
              <a:gd name="connsiteY2" fmla="*/ 2852531 h 2852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3551" h="2852531">
                <a:moveTo>
                  <a:pt x="1243551" y="0"/>
                </a:moveTo>
                <a:cubicBezTo>
                  <a:pt x="825279" y="828"/>
                  <a:pt x="407007" y="1657"/>
                  <a:pt x="199942" y="477079"/>
                </a:cubicBezTo>
                <a:cubicBezTo>
                  <a:pt x="-7123" y="952501"/>
                  <a:pt x="-2982" y="1902516"/>
                  <a:pt x="1160" y="2852531"/>
                </a:cubicBezTo>
              </a:path>
            </a:pathLst>
          </a:custGeom>
          <a:noFill/>
          <a:ln w="31750">
            <a:solidFill>
              <a:srgbClr val="00B0F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C8BCB71-0B4A-4829-AF8C-7C082613E0D7}"/>
              </a:ext>
            </a:extLst>
          </p:cNvPr>
          <p:cNvSpPr txBox="1"/>
          <p:nvPr/>
        </p:nvSpPr>
        <p:spPr>
          <a:xfrm>
            <a:off x="2225559" y="5181463"/>
            <a:ext cx="1971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B0F0"/>
                </a:solidFill>
              </a:rPr>
              <a:t>Photosynthetic production</a:t>
            </a:r>
          </a:p>
        </p:txBody>
      </p:sp>
      <p:sp>
        <p:nvSpPr>
          <p:cNvPr id="188" name="Arrow: Bent-Up 187">
            <a:extLst>
              <a:ext uri="{FF2B5EF4-FFF2-40B4-BE49-F238E27FC236}">
                <a16:creationId xmlns:a16="http://schemas.microsoft.com/office/drawing/2014/main" id="{4A4467FF-AD5F-4631-A65C-C500D1D3D8A8}"/>
              </a:ext>
            </a:extLst>
          </p:cNvPr>
          <p:cNvSpPr/>
          <p:nvPr/>
        </p:nvSpPr>
        <p:spPr>
          <a:xfrm rot="10800000">
            <a:off x="7363110" y="3885123"/>
            <a:ext cx="1121949" cy="1836492"/>
          </a:xfrm>
          <a:prstGeom prst="bentUpArrow">
            <a:avLst>
              <a:gd name="adj1" fmla="val 7155"/>
              <a:gd name="adj2" fmla="val 14695"/>
              <a:gd name="adj3" fmla="val 2500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4448AB29-5FF1-4AD6-B9DD-832CD026A897}"/>
              </a:ext>
            </a:extLst>
          </p:cNvPr>
          <p:cNvCxnSpPr>
            <a:cxnSpLocks/>
          </p:cNvCxnSpPr>
          <p:nvPr/>
        </p:nvCxnSpPr>
        <p:spPr>
          <a:xfrm flipH="1" flipV="1">
            <a:off x="6363622" y="5445110"/>
            <a:ext cx="323128" cy="632508"/>
          </a:xfrm>
          <a:prstGeom prst="straightConnector1">
            <a:avLst/>
          </a:prstGeom>
          <a:ln w="635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D1D537F-150D-45CD-BE01-E4F16A17B4FF}"/>
              </a:ext>
            </a:extLst>
          </p:cNvPr>
          <p:cNvCxnSpPr>
            <a:cxnSpLocks/>
            <a:stCxn id="102" idx="0"/>
          </p:cNvCxnSpPr>
          <p:nvPr/>
        </p:nvCxnSpPr>
        <p:spPr>
          <a:xfrm flipH="1" flipV="1">
            <a:off x="5759220" y="3816353"/>
            <a:ext cx="346120" cy="914342"/>
          </a:xfrm>
          <a:prstGeom prst="straightConnector1">
            <a:avLst/>
          </a:prstGeom>
          <a:ln w="635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204AC68B-0A84-4062-9A7A-6C8D5C3A36B3}"/>
              </a:ext>
            </a:extLst>
          </p:cNvPr>
          <p:cNvGrpSpPr/>
          <p:nvPr/>
        </p:nvGrpSpPr>
        <p:grpSpPr>
          <a:xfrm>
            <a:off x="158297" y="256651"/>
            <a:ext cx="3162860" cy="2064326"/>
            <a:chOff x="208331" y="118746"/>
            <a:chExt cx="2829348" cy="2005084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28EB629-9EC4-4455-B038-1FFC57869290}"/>
                </a:ext>
              </a:extLst>
            </p:cNvPr>
            <p:cNvSpPr txBox="1"/>
            <p:nvPr/>
          </p:nvSpPr>
          <p:spPr>
            <a:xfrm>
              <a:off x="303272" y="118746"/>
              <a:ext cx="2734407" cy="188334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/>
                <a:t>Measurement Quality</a:t>
              </a:r>
            </a:p>
            <a:p>
              <a:pPr algn="ctr"/>
              <a:endParaRPr lang="en-US" sz="2400" b="1" u="sng" dirty="0"/>
            </a:p>
            <a:p>
              <a:pPr algn="ctr"/>
              <a:endParaRPr lang="en-US" sz="2400" b="1" u="sng" dirty="0"/>
            </a:p>
            <a:p>
              <a:pPr algn="ctr"/>
              <a:endParaRPr lang="en-US" sz="2400" b="1" u="sng" dirty="0"/>
            </a:p>
            <a:p>
              <a:pPr algn="ctr"/>
              <a:endParaRPr lang="en-US" sz="2400" b="1" u="sng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D98BAC71-5456-43A4-817F-DAF0D5EBD1BC}"/>
                </a:ext>
              </a:extLst>
            </p:cNvPr>
            <p:cNvCxnSpPr>
              <a:cxnSpLocks/>
            </p:cNvCxnSpPr>
            <p:nvPr/>
          </p:nvCxnSpPr>
          <p:spPr>
            <a:xfrm>
              <a:off x="1679284" y="951137"/>
              <a:ext cx="1047479" cy="2472"/>
            </a:xfrm>
            <a:prstGeom prst="straightConnector1">
              <a:avLst/>
            </a:prstGeom>
            <a:ln w="317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EFC7DED-E26F-4462-AB7E-FCA4FC839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244" y="1493485"/>
              <a:ext cx="1093022" cy="11062"/>
            </a:xfrm>
            <a:prstGeom prst="straightConnector1">
              <a:avLst/>
            </a:prstGeom>
            <a:ln w="4762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5233AC3-CD4E-4E03-A828-36EEE3D0EA97}"/>
                </a:ext>
              </a:extLst>
            </p:cNvPr>
            <p:cNvSpPr txBox="1"/>
            <p:nvPr/>
          </p:nvSpPr>
          <p:spPr>
            <a:xfrm>
              <a:off x="208331" y="554170"/>
              <a:ext cx="1627119" cy="156966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F0"/>
                  </a:solidFill>
                </a:rPr>
                <a:t>None or Unknown</a:t>
              </a:r>
            </a:p>
            <a:p>
              <a:pPr algn="ctr"/>
              <a:r>
                <a:rPr lang="en-US" sz="2400" b="1" dirty="0">
                  <a:solidFill>
                    <a:srgbClr val="0070C0"/>
                  </a:solidFill>
                </a:rPr>
                <a:t>Poor</a:t>
              </a:r>
            </a:p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High</a:t>
              </a:r>
            </a:p>
          </p:txBody>
        </p: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291E1E60-80AC-4965-8949-34DE2DBB8782}"/>
                </a:ext>
              </a:extLst>
            </p:cNvPr>
            <p:cNvCxnSpPr>
              <a:cxnSpLocks/>
            </p:cNvCxnSpPr>
            <p:nvPr/>
          </p:nvCxnSpPr>
          <p:spPr>
            <a:xfrm>
              <a:off x="1651825" y="1858339"/>
              <a:ext cx="1112744" cy="0"/>
            </a:xfrm>
            <a:prstGeom prst="straightConnector1">
              <a:avLst/>
            </a:prstGeom>
            <a:ln w="635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C0F0EAD6-CBAD-47C9-81EB-7E3138262FFA}"/>
              </a:ext>
            </a:extLst>
          </p:cNvPr>
          <p:cNvCxnSpPr>
            <a:cxnSpLocks/>
          </p:cNvCxnSpPr>
          <p:nvPr/>
        </p:nvCxnSpPr>
        <p:spPr>
          <a:xfrm>
            <a:off x="933131" y="4549433"/>
            <a:ext cx="253074" cy="348409"/>
          </a:xfrm>
          <a:prstGeom prst="straightConnector1">
            <a:avLst/>
          </a:prstGeom>
          <a:ln w="63500">
            <a:solidFill>
              <a:srgbClr val="00206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5C19C1BC-A7E0-4C15-B1E3-32D299AEC29E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1911005" y="6065338"/>
            <a:ext cx="596921" cy="475189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ADA0DDAA-F3B6-41BB-BFEC-3E85668524D0}"/>
              </a:ext>
            </a:extLst>
          </p:cNvPr>
          <p:cNvCxnSpPr>
            <a:cxnSpLocks/>
            <a:stCxn id="167" idx="2"/>
            <a:endCxn id="76" idx="0"/>
          </p:cNvCxnSpPr>
          <p:nvPr/>
        </p:nvCxnSpPr>
        <p:spPr>
          <a:xfrm flipH="1">
            <a:off x="2993365" y="5950904"/>
            <a:ext cx="217925" cy="374179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575F49C5-FABD-4D10-8516-2A743D36F3A1}"/>
              </a:ext>
            </a:extLst>
          </p:cNvPr>
          <p:cNvCxnSpPr>
            <a:cxnSpLocks/>
            <a:endCxn id="167" idx="0"/>
          </p:cNvCxnSpPr>
          <p:nvPr/>
        </p:nvCxnSpPr>
        <p:spPr>
          <a:xfrm>
            <a:off x="1981527" y="5001495"/>
            <a:ext cx="1229763" cy="179968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82DB7F-6659-4EB0-92CE-215052EF520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565045" y="1357865"/>
            <a:ext cx="7767" cy="718769"/>
          </a:xfrm>
          <a:prstGeom prst="straightConnector1">
            <a:avLst/>
          </a:prstGeom>
          <a:ln w="317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8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5.googleusercontent.com/lUuTvY6dZTRifOMgQCYkVUhsYzg-iCLcZI6jOsEYqkr6g05lRmHbv_3onlPuHe1caRuzHUXWUIgVOC73DzMskFAfxloFP55yaXIx5fSSB_MghefdbotIPXrEwaDoCURsmfZlN4c">
            <a:extLst>
              <a:ext uri="{FF2B5EF4-FFF2-40B4-BE49-F238E27FC236}">
                <a16:creationId xmlns:a16="http://schemas.microsoft.com/office/drawing/2014/main" id="{659CF511-ADB3-4DE1-80BB-A195379BE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05" y="1353542"/>
            <a:ext cx="5796468" cy="396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75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C8FC-159B-4D71-A7B6-D132D905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543" y="1913981"/>
            <a:ext cx="10400199" cy="97752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outdoor, sky, ground, beach&#10;&#10;Description automatically generated">
            <a:extLst>
              <a:ext uri="{FF2B5EF4-FFF2-40B4-BE49-F238E27FC236}">
                <a16:creationId xmlns:a16="http://schemas.microsoft.com/office/drawing/2014/main" id="{33298943-27AA-4CF9-8B27-D600BF7F5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69" t="32306" r="-1913" b="20148"/>
          <a:stretch/>
        </p:blipFill>
        <p:spPr>
          <a:xfrm>
            <a:off x="-14847" y="990599"/>
            <a:ext cx="12459396" cy="4720113"/>
          </a:xfrm>
        </p:spPr>
      </p:pic>
      <p:pic>
        <p:nvPicPr>
          <p:cNvPr id="36" name="Picture 3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0F3DD22-292B-4317-BB3C-DBAB8B1D4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089" y="1514988"/>
            <a:ext cx="8299209" cy="35992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057F84-B2A2-4927-94AC-332E9D299A80}"/>
              </a:ext>
            </a:extLst>
          </p:cNvPr>
          <p:cNvSpPr txBox="1"/>
          <p:nvPr/>
        </p:nvSpPr>
        <p:spPr>
          <a:xfrm>
            <a:off x="9346084" y="2548166"/>
            <a:ext cx="1087155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b="1" dirty="0">
                <a:solidFill>
                  <a:srgbClr val="008000"/>
                </a:solidFill>
              </a:rPr>
              <a:t>Irrigated─</a:t>
            </a:r>
          </a:p>
          <a:p>
            <a:r>
              <a:rPr lang="en-US" sz="1707" b="1" dirty="0">
                <a:solidFill>
                  <a:srgbClr val="008000"/>
                </a:solidFill>
              </a:rPr>
              <a:t>Farms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F53E0-044D-4298-9C08-D9739874AF21}"/>
              </a:ext>
            </a:extLst>
          </p:cNvPr>
          <p:cNvSpPr txBox="1"/>
          <p:nvPr/>
        </p:nvSpPr>
        <p:spPr>
          <a:xfrm>
            <a:off x="6212179" y="2065165"/>
            <a:ext cx="1491420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b="1" dirty="0">
                <a:solidFill>
                  <a:srgbClr val="A50021"/>
                </a:solidFill>
              </a:rPr>
              <a:t>Lake Elevation─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E7D9AE-B9E6-41B7-90F6-CC03561247A1}"/>
              </a:ext>
            </a:extLst>
          </p:cNvPr>
          <p:cNvSpPr txBox="1"/>
          <p:nvPr/>
        </p:nvSpPr>
        <p:spPr>
          <a:xfrm>
            <a:off x="6652332" y="3928380"/>
            <a:ext cx="1396991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b="1" dirty="0">
                <a:solidFill>
                  <a:srgbClr val="003399"/>
                </a:solidFill>
              </a:rPr>
              <a:t>Precipitation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E170A7A-33FC-4666-9A7E-3A1B20AB6F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r="2386"/>
          <a:stretch/>
        </p:blipFill>
        <p:spPr>
          <a:xfrm>
            <a:off x="3929795" y="3997206"/>
            <a:ext cx="7967329" cy="795629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8A7967-A74C-41B6-8F0E-A687035512EC}"/>
              </a:ext>
            </a:extLst>
          </p:cNvPr>
          <p:cNvCxnSpPr>
            <a:cxnSpLocks/>
          </p:cNvCxnSpPr>
          <p:nvPr/>
        </p:nvCxnSpPr>
        <p:spPr>
          <a:xfrm>
            <a:off x="9935298" y="4033520"/>
            <a:ext cx="1292371" cy="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1C15B6-6B8B-425A-91BA-36A9EA5AD07D}"/>
              </a:ext>
            </a:extLst>
          </p:cNvPr>
          <p:cNvCxnSpPr/>
          <p:nvPr/>
        </p:nvCxnSpPr>
        <p:spPr>
          <a:xfrm>
            <a:off x="9935298" y="3987800"/>
            <a:ext cx="0" cy="96520"/>
          </a:xfrm>
          <a:prstGeom prst="line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8EDDDE4-A121-4BEA-B9E0-F71DF1E0E320}"/>
              </a:ext>
            </a:extLst>
          </p:cNvPr>
          <p:cNvSpPr txBox="1"/>
          <p:nvPr/>
        </p:nvSpPr>
        <p:spPr>
          <a:xfrm>
            <a:off x="9889662" y="3777028"/>
            <a:ext cx="1421479" cy="305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Recovery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0BF8E-E164-4D5C-91E9-38F7572D601A}"/>
              </a:ext>
            </a:extLst>
          </p:cNvPr>
          <p:cNvSpPr txBox="1"/>
          <p:nvPr/>
        </p:nvSpPr>
        <p:spPr>
          <a:xfrm rot="16200000">
            <a:off x="3455911" y="4137360"/>
            <a:ext cx="813062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b="1" dirty="0" err="1">
                <a:solidFill>
                  <a:srgbClr val="003399"/>
                </a:solidFill>
              </a:rPr>
              <a:t>Precip</a:t>
            </a:r>
            <a:r>
              <a:rPr lang="en-US" sz="1707" b="1" dirty="0">
                <a:solidFill>
                  <a:srgbClr val="00339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9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5958D-1F59-4393-BBB8-57055C9E9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179" y="335417"/>
            <a:ext cx="4605641" cy="65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2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45B179-83EE-46A4-9812-A92175E6F8DB}"/>
              </a:ext>
            </a:extLst>
          </p:cNvPr>
          <p:cNvSpPr txBox="1"/>
          <p:nvPr/>
        </p:nvSpPr>
        <p:spPr>
          <a:xfrm>
            <a:off x="836762" y="5676180"/>
            <a:ext cx="7272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and code to generate this figure are at </a:t>
            </a:r>
            <a:r>
              <a:rPr lang="en-US" dirty="0">
                <a:hlinkClick r:id="rId2"/>
              </a:rPr>
              <a:t>https://github.com/dzeke/UrmiaCoding/tree/main/LiteratureSynthesis/FigsApril2021</a:t>
            </a:r>
            <a:r>
              <a:rPr lang="en-US" dirty="0"/>
              <a:t> in the file BibliometrixUrmia2020.Rmd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99A79-C225-49BB-A144-759893494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8" y="0"/>
            <a:ext cx="9525172" cy="56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31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DA76E-A2DA-47E9-9AB3-EB332780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46" y="1127626"/>
            <a:ext cx="8919453" cy="4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6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aN3AknwNbModRyxmSAOmUHzalPHrbyyAC9R5ozqE1dJxpeB8G__CSfZTE2ui6l803euuD5x8dHE_8DmI6V5sLU2axuz3KARS3qD8HAgDYii1kBs85qAzW70kFtw5vRLzIKwzbwg">
            <a:extLst>
              <a:ext uri="{FF2B5EF4-FFF2-40B4-BE49-F238E27FC236}">
                <a16:creationId xmlns:a16="http://schemas.microsoft.com/office/drawing/2014/main" id="{4581A5A0-AA2B-4A5F-9393-E5DCAAADE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87" y="629638"/>
            <a:ext cx="9233451" cy="554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5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8S3O64f36Y3M0BlQyiK2mnAKKwULnn7sg11JU8iGXs9YOFwqbvWVs-QHfaFfJMq8_IYfy7gb1vyP3WZB5iU1Fnr1V-GjUqdKfzECJYpna0Aj-oSXMgV1PVSp5g_SfNw-ivib5OA">
            <a:extLst>
              <a:ext uri="{FF2B5EF4-FFF2-40B4-BE49-F238E27FC236}">
                <a16:creationId xmlns:a16="http://schemas.microsoft.com/office/drawing/2014/main" id="{29CC01D1-F85C-4F81-8540-8DCF176D7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306" y="329394"/>
            <a:ext cx="8103954" cy="541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700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B6F2C7-8786-4DF1-BBEA-3358254E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226007"/>
            <a:ext cx="10393680" cy="424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8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447FE5-1334-43A9-B04C-AC23870572E4}"/>
              </a:ext>
            </a:extLst>
          </p:cNvPr>
          <p:cNvSpPr/>
          <p:nvPr/>
        </p:nvSpPr>
        <p:spPr>
          <a:xfrm>
            <a:off x="417581" y="1173437"/>
            <a:ext cx="3867022" cy="1001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C23D9B-5BDB-4394-A1BC-3D502516A48D}"/>
              </a:ext>
            </a:extLst>
          </p:cNvPr>
          <p:cNvSpPr/>
          <p:nvPr/>
        </p:nvSpPr>
        <p:spPr>
          <a:xfrm>
            <a:off x="5142256" y="3045582"/>
            <a:ext cx="1778948" cy="389258"/>
          </a:xfrm>
          <a:custGeom>
            <a:avLst/>
            <a:gdLst>
              <a:gd name="connsiteX0" fmla="*/ 0 w 1765738"/>
              <a:gd name="connsiteY0" fmla="*/ 451945 h 451945"/>
              <a:gd name="connsiteX1" fmla="*/ 0 w 1765738"/>
              <a:gd name="connsiteY1" fmla="*/ 451945 h 451945"/>
              <a:gd name="connsiteX2" fmla="*/ 10510 w 1765738"/>
              <a:gd name="connsiteY2" fmla="*/ 199697 h 451945"/>
              <a:gd name="connsiteX3" fmla="*/ 21020 w 1765738"/>
              <a:gd name="connsiteY3" fmla="*/ 168166 h 451945"/>
              <a:gd name="connsiteX4" fmla="*/ 31531 w 1765738"/>
              <a:gd name="connsiteY4" fmla="*/ 199697 h 451945"/>
              <a:gd name="connsiteX5" fmla="*/ 31531 w 1765738"/>
              <a:gd name="connsiteY5" fmla="*/ 241738 h 451945"/>
              <a:gd name="connsiteX6" fmla="*/ 357352 w 1765738"/>
              <a:gd name="connsiteY6" fmla="*/ 10511 h 451945"/>
              <a:gd name="connsiteX7" fmla="*/ 536027 w 1765738"/>
              <a:gd name="connsiteY7" fmla="*/ 0 h 451945"/>
              <a:gd name="connsiteX8" fmla="*/ 620110 w 1765738"/>
              <a:gd name="connsiteY8" fmla="*/ 31531 h 451945"/>
              <a:gd name="connsiteX9" fmla="*/ 651641 w 1765738"/>
              <a:gd name="connsiteY9" fmla="*/ 42042 h 451945"/>
              <a:gd name="connsiteX10" fmla="*/ 819807 w 1765738"/>
              <a:gd name="connsiteY10" fmla="*/ 52552 h 451945"/>
              <a:gd name="connsiteX11" fmla="*/ 840827 w 1765738"/>
              <a:gd name="connsiteY11" fmla="*/ 84083 h 451945"/>
              <a:gd name="connsiteX12" fmla="*/ 903889 w 1765738"/>
              <a:gd name="connsiteY12" fmla="*/ 105104 h 451945"/>
              <a:gd name="connsiteX13" fmla="*/ 924910 w 1765738"/>
              <a:gd name="connsiteY13" fmla="*/ 168166 h 451945"/>
              <a:gd name="connsiteX14" fmla="*/ 935420 w 1765738"/>
              <a:gd name="connsiteY14" fmla="*/ 199697 h 451945"/>
              <a:gd name="connsiteX15" fmla="*/ 945931 w 1765738"/>
              <a:gd name="connsiteY15" fmla="*/ 294290 h 451945"/>
              <a:gd name="connsiteX16" fmla="*/ 977462 w 1765738"/>
              <a:gd name="connsiteY16" fmla="*/ 304800 h 451945"/>
              <a:gd name="connsiteX17" fmla="*/ 1040524 w 1765738"/>
              <a:gd name="connsiteY17" fmla="*/ 346842 h 451945"/>
              <a:gd name="connsiteX18" fmla="*/ 1051034 w 1765738"/>
              <a:gd name="connsiteY18" fmla="*/ 378373 h 451945"/>
              <a:gd name="connsiteX19" fmla="*/ 1124607 w 1765738"/>
              <a:gd name="connsiteY19" fmla="*/ 409904 h 451945"/>
              <a:gd name="connsiteX20" fmla="*/ 1156138 w 1765738"/>
              <a:gd name="connsiteY20" fmla="*/ 430924 h 451945"/>
              <a:gd name="connsiteX21" fmla="*/ 1208689 w 1765738"/>
              <a:gd name="connsiteY21" fmla="*/ 420414 h 451945"/>
              <a:gd name="connsiteX22" fmla="*/ 1408386 w 1765738"/>
              <a:gd name="connsiteY22" fmla="*/ 409904 h 451945"/>
              <a:gd name="connsiteX23" fmla="*/ 1450427 w 1765738"/>
              <a:gd name="connsiteY23" fmla="*/ 283780 h 451945"/>
              <a:gd name="connsiteX24" fmla="*/ 1492469 w 1765738"/>
              <a:gd name="connsiteY24" fmla="*/ 220717 h 451945"/>
              <a:gd name="connsiteX25" fmla="*/ 1587062 w 1765738"/>
              <a:gd name="connsiteY25" fmla="*/ 199697 h 451945"/>
              <a:gd name="connsiteX26" fmla="*/ 1755227 w 1765738"/>
              <a:gd name="connsiteY26" fmla="*/ 325821 h 451945"/>
              <a:gd name="connsiteX27" fmla="*/ 1765738 w 1765738"/>
              <a:gd name="connsiteY27" fmla="*/ 420414 h 451945"/>
              <a:gd name="connsiteX28" fmla="*/ 0 w 1765738"/>
              <a:gd name="connsiteY28" fmla="*/ 451945 h 451945"/>
              <a:gd name="connsiteX0" fmla="*/ 0 w 1770316"/>
              <a:gd name="connsiteY0" fmla="*/ 451945 h 451945"/>
              <a:gd name="connsiteX1" fmla="*/ 0 w 1770316"/>
              <a:gd name="connsiteY1" fmla="*/ 451945 h 451945"/>
              <a:gd name="connsiteX2" fmla="*/ 10510 w 1770316"/>
              <a:gd name="connsiteY2" fmla="*/ 199697 h 451945"/>
              <a:gd name="connsiteX3" fmla="*/ 21020 w 1770316"/>
              <a:gd name="connsiteY3" fmla="*/ 168166 h 451945"/>
              <a:gd name="connsiteX4" fmla="*/ 31531 w 1770316"/>
              <a:gd name="connsiteY4" fmla="*/ 199697 h 451945"/>
              <a:gd name="connsiteX5" fmla="*/ 31531 w 1770316"/>
              <a:gd name="connsiteY5" fmla="*/ 241738 h 451945"/>
              <a:gd name="connsiteX6" fmla="*/ 357352 w 1770316"/>
              <a:gd name="connsiteY6" fmla="*/ 10511 h 451945"/>
              <a:gd name="connsiteX7" fmla="*/ 536027 w 1770316"/>
              <a:gd name="connsiteY7" fmla="*/ 0 h 451945"/>
              <a:gd name="connsiteX8" fmla="*/ 620110 w 1770316"/>
              <a:gd name="connsiteY8" fmla="*/ 31531 h 451945"/>
              <a:gd name="connsiteX9" fmla="*/ 651641 w 1770316"/>
              <a:gd name="connsiteY9" fmla="*/ 42042 h 451945"/>
              <a:gd name="connsiteX10" fmla="*/ 819807 w 1770316"/>
              <a:gd name="connsiteY10" fmla="*/ 52552 h 451945"/>
              <a:gd name="connsiteX11" fmla="*/ 840827 w 1770316"/>
              <a:gd name="connsiteY11" fmla="*/ 84083 h 451945"/>
              <a:gd name="connsiteX12" fmla="*/ 903889 w 1770316"/>
              <a:gd name="connsiteY12" fmla="*/ 105104 h 451945"/>
              <a:gd name="connsiteX13" fmla="*/ 924910 w 1770316"/>
              <a:gd name="connsiteY13" fmla="*/ 168166 h 451945"/>
              <a:gd name="connsiteX14" fmla="*/ 935420 w 1770316"/>
              <a:gd name="connsiteY14" fmla="*/ 199697 h 451945"/>
              <a:gd name="connsiteX15" fmla="*/ 945931 w 1770316"/>
              <a:gd name="connsiteY15" fmla="*/ 294290 h 451945"/>
              <a:gd name="connsiteX16" fmla="*/ 977462 w 1770316"/>
              <a:gd name="connsiteY16" fmla="*/ 304800 h 451945"/>
              <a:gd name="connsiteX17" fmla="*/ 1040524 w 1770316"/>
              <a:gd name="connsiteY17" fmla="*/ 346842 h 451945"/>
              <a:gd name="connsiteX18" fmla="*/ 1051034 w 1770316"/>
              <a:gd name="connsiteY18" fmla="*/ 378373 h 451945"/>
              <a:gd name="connsiteX19" fmla="*/ 1124607 w 1770316"/>
              <a:gd name="connsiteY19" fmla="*/ 409904 h 451945"/>
              <a:gd name="connsiteX20" fmla="*/ 1156138 w 1770316"/>
              <a:gd name="connsiteY20" fmla="*/ 430924 h 451945"/>
              <a:gd name="connsiteX21" fmla="*/ 1208689 w 1770316"/>
              <a:gd name="connsiteY21" fmla="*/ 420414 h 451945"/>
              <a:gd name="connsiteX22" fmla="*/ 1408386 w 1770316"/>
              <a:gd name="connsiteY22" fmla="*/ 409904 h 451945"/>
              <a:gd name="connsiteX23" fmla="*/ 1450427 w 1770316"/>
              <a:gd name="connsiteY23" fmla="*/ 283780 h 451945"/>
              <a:gd name="connsiteX24" fmla="*/ 1492469 w 1770316"/>
              <a:gd name="connsiteY24" fmla="*/ 220717 h 451945"/>
              <a:gd name="connsiteX25" fmla="*/ 1587062 w 1770316"/>
              <a:gd name="connsiteY25" fmla="*/ 199697 h 451945"/>
              <a:gd name="connsiteX26" fmla="*/ 1755227 w 1770316"/>
              <a:gd name="connsiteY26" fmla="*/ 325821 h 451945"/>
              <a:gd name="connsiteX27" fmla="*/ 1770316 w 1770316"/>
              <a:gd name="connsiteY27" fmla="*/ 446494 h 451945"/>
              <a:gd name="connsiteX28" fmla="*/ 0 w 1770316"/>
              <a:gd name="connsiteY28" fmla="*/ 451945 h 451945"/>
              <a:gd name="connsiteX0" fmla="*/ 0 w 1806938"/>
              <a:gd name="connsiteY0" fmla="*/ 451945 h 451945"/>
              <a:gd name="connsiteX1" fmla="*/ 0 w 1806938"/>
              <a:gd name="connsiteY1" fmla="*/ 451945 h 451945"/>
              <a:gd name="connsiteX2" fmla="*/ 10510 w 1806938"/>
              <a:gd name="connsiteY2" fmla="*/ 199697 h 451945"/>
              <a:gd name="connsiteX3" fmla="*/ 21020 w 1806938"/>
              <a:gd name="connsiteY3" fmla="*/ 168166 h 451945"/>
              <a:gd name="connsiteX4" fmla="*/ 31531 w 1806938"/>
              <a:gd name="connsiteY4" fmla="*/ 199697 h 451945"/>
              <a:gd name="connsiteX5" fmla="*/ 31531 w 1806938"/>
              <a:gd name="connsiteY5" fmla="*/ 241738 h 451945"/>
              <a:gd name="connsiteX6" fmla="*/ 357352 w 1806938"/>
              <a:gd name="connsiteY6" fmla="*/ 10511 h 451945"/>
              <a:gd name="connsiteX7" fmla="*/ 536027 w 1806938"/>
              <a:gd name="connsiteY7" fmla="*/ 0 h 451945"/>
              <a:gd name="connsiteX8" fmla="*/ 620110 w 1806938"/>
              <a:gd name="connsiteY8" fmla="*/ 31531 h 451945"/>
              <a:gd name="connsiteX9" fmla="*/ 651641 w 1806938"/>
              <a:gd name="connsiteY9" fmla="*/ 42042 h 451945"/>
              <a:gd name="connsiteX10" fmla="*/ 819807 w 1806938"/>
              <a:gd name="connsiteY10" fmla="*/ 52552 h 451945"/>
              <a:gd name="connsiteX11" fmla="*/ 840827 w 1806938"/>
              <a:gd name="connsiteY11" fmla="*/ 84083 h 451945"/>
              <a:gd name="connsiteX12" fmla="*/ 903889 w 1806938"/>
              <a:gd name="connsiteY12" fmla="*/ 105104 h 451945"/>
              <a:gd name="connsiteX13" fmla="*/ 924910 w 1806938"/>
              <a:gd name="connsiteY13" fmla="*/ 168166 h 451945"/>
              <a:gd name="connsiteX14" fmla="*/ 935420 w 1806938"/>
              <a:gd name="connsiteY14" fmla="*/ 199697 h 451945"/>
              <a:gd name="connsiteX15" fmla="*/ 945931 w 1806938"/>
              <a:gd name="connsiteY15" fmla="*/ 294290 h 451945"/>
              <a:gd name="connsiteX16" fmla="*/ 977462 w 1806938"/>
              <a:gd name="connsiteY16" fmla="*/ 304800 h 451945"/>
              <a:gd name="connsiteX17" fmla="*/ 1040524 w 1806938"/>
              <a:gd name="connsiteY17" fmla="*/ 346842 h 451945"/>
              <a:gd name="connsiteX18" fmla="*/ 1051034 w 1806938"/>
              <a:gd name="connsiteY18" fmla="*/ 378373 h 451945"/>
              <a:gd name="connsiteX19" fmla="*/ 1124607 w 1806938"/>
              <a:gd name="connsiteY19" fmla="*/ 409904 h 451945"/>
              <a:gd name="connsiteX20" fmla="*/ 1156138 w 1806938"/>
              <a:gd name="connsiteY20" fmla="*/ 430924 h 451945"/>
              <a:gd name="connsiteX21" fmla="*/ 1208689 w 1806938"/>
              <a:gd name="connsiteY21" fmla="*/ 420414 h 451945"/>
              <a:gd name="connsiteX22" fmla="*/ 1408386 w 1806938"/>
              <a:gd name="connsiteY22" fmla="*/ 409904 h 451945"/>
              <a:gd name="connsiteX23" fmla="*/ 1450427 w 1806938"/>
              <a:gd name="connsiteY23" fmla="*/ 283780 h 451945"/>
              <a:gd name="connsiteX24" fmla="*/ 1492469 w 1806938"/>
              <a:gd name="connsiteY24" fmla="*/ 220717 h 451945"/>
              <a:gd name="connsiteX25" fmla="*/ 1587062 w 1806938"/>
              <a:gd name="connsiteY25" fmla="*/ 199697 h 451945"/>
              <a:gd name="connsiteX26" fmla="*/ 1755227 w 1806938"/>
              <a:gd name="connsiteY26" fmla="*/ 325821 h 451945"/>
              <a:gd name="connsiteX27" fmla="*/ 1806938 w 1806938"/>
              <a:gd name="connsiteY27" fmla="*/ 447580 h 451945"/>
              <a:gd name="connsiteX28" fmla="*/ 0 w 1806938"/>
              <a:gd name="connsiteY28" fmla="*/ 451945 h 451945"/>
              <a:gd name="connsiteX0" fmla="*/ 0 w 1909031"/>
              <a:gd name="connsiteY0" fmla="*/ 460374 h 460374"/>
              <a:gd name="connsiteX1" fmla="*/ 102093 w 1909031"/>
              <a:gd name="connsiteY1" fmla="*/ 451945 h 460374"/>
              <a:gd name="connsiteX2" fmla="*/ 112603 w 1909031"/>
              <a:gd name="connsiteY2" fmla="*/ 199697 h 460374"/>
              <a:gd name="connsiteX3" fmla="*/ 123113 w 1909031"/>
              <a:gd name="connsiteY3" fmla="*/ 168166 h 460374"/>
              <a:gd name="connsiteX4" fmla="*/ 133624 w 1909031"/>
              <a:gd name="connsiteY4" fmla="*/ 199697 h 460374"/>
              <a:gd name="connsiteX5" fmla="*/ 133624 w 1909031"/>
              <a:gd name="connsiteY5" fmla="*/ 241738 h 460374"/>
              <a:gd name="connsiteX6" fmla="*/ 459445 w 1909031"/>
              <a:gd name="connsiteY6" fmla="*/ 10511 h 460374"/>
              <a:gd name="connsiteX7" fmla="*/ 638120 w 1909031"/>
              <a:gd name="connsiteY7" fmla="*/ 0 h 460374"/>
              <a:gd name="connsiteX8" fmla="*/ 722203 w 1909031"/>
              <a:gd name="connsiteY8" fmla="*/ 31531 h 460374"/>
              <a:gd name="connsiteX9" fmla="*/ 753734 w 1909031"/>
              <a:gd name="connsiteY9" fmla="*/ 42042 h 460374"/>
              <a:gd name="connsiteX10" fmla="*/ 921900 w 1909031"/>
              <a:gd name="connsiteY10" fmla="*/ 52552 h 460374"/>
              <a:gd name="connsiteX11" fmla="*/ 942920 w 1909031"/>
              <a:gd name="connsiteY11" fmla="*/ 84083 h 460374"/>
              <a:gd name="connsiteX12" fmla="*/ 1005982 w 1909031"/>
              <a:gd name="connsiteY12" fmla="*/ 105104 h 460374"/>
              <a:gd name="connsiteX13" fmla="*/ 1027003 w 1909031"/>
              <a:gd name="connsiteY13" fmla="*/ 168166 h 460374"/>
              <a:gd name="connsiteX14" fmla="*/ 1037513 w 1909031"/>
              <a:gd name="connsiteY14" fmla="*/ 199697 h 460374"/>
              <a:gd name="connsiteX15" fmla="*/ 1048024 w 1909031"/>
              <a:gd name="connsiteY15" fmla="*/ 294290 h 460374"/>
              <a:gd name="connsiteX16" fmla="*/ 1079555 w 1909031"/>
              <a:gd name="connsiteY16" fmla="*/ 304800 h 460374"/>
              <a:gd name="connsiteX17" fmla="*/ 1142617 w 1909031"/>
              <a:gd name="connsiteY17" fmla="*/ 346842 h 460374"/>
              <a:gd name="connsiteX18" fmla="*/ 1153127 w 1909031"/>
              <a:gd name="connsiteY18" fmla="*/ 378373 h 460374"/>
              <a:gd name="connsiteX19" fmla="*/ 1226700 w 1909031"/>
              <a:gd name="connsiteY19" fmla="*/ 409904 h 460374"/>
              <a:gd name="connsiteX20" fmla="*/ 1258231 w 1909031"/>
              <a:gd name="connsiteY20" fmla="*/ 430924 h 460374"/>
              <a:gd name="connsiteX21" fmla="*/ 1310782 w 1909031"/>
              <a:gd name="connsiteY21" fmla="*/ 420414 h 460374"/>
              <a:gd name="connsiteX22" fmla="*/ 1510479 w 1909031"/>
              <a:gd name="connsiteY22" fmla="*/ 409904 h 460374"/>
              <a:gd name="connsiteX23" fmla="*/ 1552520 w 1909031"/>
              <a:gd name="connsiteY23" fmla="*/ 283780 h 460374"/>
              <a:gd name="connsiteX24" fmla="*/ 1594562 w 1909031"/>
              <a:gd name="connsiteY24" fmla="*/ 220717 h 460374"/>
              <a:gd name="connsiteX25" fmla="*/ 1689155 w 1909031"/>
              <a:gd name="connsiteY25" fmla="*/ 199697 h 460374"/>
              <a:gd name="connsiteX26" fmla="*/ 1857320 w 1909031"/>
              <a:gd name="connsiteY26" fmla="*/ 325821 h 460374"/>
              <a:gd name="connsiteX27" fmla="*/ 1909031 w 1909031"/>
              <a:gd name="connsiteY27" fmla="*/ 447580 h 460374"/>
              <a:gd name="connsiteX28" fmla="*/ 0 w 1909031"/>
              <a:gd name="connsiteY28" fmla="*/ 460374 h 460374"/>
              <a:gd name="connsiteX0" fmla="*/ 0 w 1909031"/>
              <a:gd name="connsiteY0" fmla="*/ 460374 h 460374"/>
              <a:gd name="connsiteX1" fmla="*/ 79899 w 1909031"/>
              <a:gd name="connsiteY1" fmla="*/ 397154 h 460374"/>
              <a:gd name="connsiteX2" fmla="*/ 112603 w 1909031"/>
              <a:gd name="connsiteY2" fmla="*/ 199697 h 460374"/>
              <a:gd name="connsiteX3" fmla="*/ 123113 w 1909031"/>
              <a:gd name="connsiteY3" fmla="*/ 168166 h 460374"/>
              <a:gd name="connsiteX4" fmla="*/ 133624 w 1909031"/>
              <a:gd name="connsiteY4" fmla="*/ 199697 h 460374"/>
              <a:gd name="connsiteX5" fmla="*/ 133624 w 1909031"/>
              <a:gd name="connsiteY5" fmla="*/ 241738 h 460374"/>
              <a:gd name="connsiteX6" fmla="*/ 459445 w 1909031"/>
              <a:gd name="connsiteY6" fmla="*/ 10511 h 460374"/>
              <a:gd name="connsiteX7" fmla="*/ 638120 w 1909031"/>
              <a:gd name="connsiteY7" fmla="*/ 0 h 460374"/>
              <a:gd name="connsiteX8" fmla="*/ 722203 w 1909031"/>
              <a:gd name="connsiteY8" fmla="*/ 31531 h 460374"/>
              <a:gd name="connsiteX9" fmla="*/ 753734 w 1909031"/>
              <a:gd name="connsiteY9" fmla="*/ 42042 h 460374"/>
              <a:gd name="connsiteX10" fmla="*/ 921900 w 1909031"/>
              <a:gd name="connsiteY10" fmla="*/ 52552 h 460374"/>
              <a:gd name="connsiteX11" fmla="*/ 942920 w 1909031"/>
              <a:gd name="connsiteY11" fmla="*/ 84083 h 460374"/>
              <a:gd name="connsiteX12" fmla="*/ 1005982 w 1909031"/>
              <a:gd name="connsiteY12" fmla="*/ 105104 h 460374"/>
              <a:gd name="connsiteX13" fmla="*/ 1027003 w 1909031"/>
              <a:gd name="connsiteY13" fmla="*/ 168166 h 460374"/>
              <a:gd name="connsiteX14" fmla="*/ 1037513 w 1909031"/>
              <a:gd name="connsiteY14" fmla="*/ 199697 h 460374"/>
              <a:gd name="connsiteX15" fmla="*/ 1048024 w 1909031"/>
              <a:gd name="connsiteY15" fmla="*/ 294290 h 460374"/>
              <a:gd name="connsiteX16" fmla="*/ 1079555 w 1909031"/>
              <a:gd name="connsiteY16" fmla="*/ 304800 h 460374"/>
              <a:gd name="connsiteX17" fmla="*/ 1142617 w 1909031"/>
              <a:gd name="connsiteY17" fmla="*/ 346842 h 460374"/>
              <a:gd name="connsiteX18" fmla="*/ 1153127 w 1909031"/>
              <a:gd name="connsiteY18" fmla="*/ 378373 h 460374"/>
              <a:gd name="connsiteX19" fmla="*/ 1226700 w 1909031"/>
              <a:gd name="connsiteY19" fmla="*/ 409904 h 460374"/>
              <a:gd name="connsiteX20" fmla="*/ 1258231 w 1909031"/>
              <a:gd name="connsiteY20" fmla="*/ 430924 h 460374"/>
              <a:gd name="connsiteX21" fmla="*/ 1310782 w 1909031"/>
              <a:gd name="connsiteY21" fmla="*/ 420414 h 460374"/>
              <a:gd name="connsiteX22" fmla="*/ 1510479 w 1909031"/>
              <a:gd name="connsiteY22" fmla="*/ 409904 h 460374"/>
              <a:gd name="connsiteX23" fmla="*/ 1552520 w 1909031"/>
              <a:gd name="connsiteY23" fmla="*/ 283780 h 460374"/>
              <a:gd name="connsiteX24" fmla="*/ 1594562 w 1909031"/>
              <a:gd name="connsiteY24" fmla="*/ 220717 h 460374"/>
              <a:gd name="connsiteX25" fmla="*/ 1689155 w 1909031"/>
              <a:gd name="connsiteY25" fmla="*/ 199697 h 460374"/>
              <a:gd name="connsiteX26" fmla="*/ 1857320 w 1909031"/>
              <a:gd name="connsiteY26" fmla="*/ 325821 h 460374"/>
              <a:gd name="connsiteX27" fmla="*/ 1909031 w 1909031"/>
              <a:gd name="connsiteY27" fmla="*/ 447580 h 460374"/>
              <a:gd name="connsiteX28" fmla="*/ 0 w 1909031"/>
              <a:gd name="connsiteY28" fmla="*/ 460374 h 460374"/>
              <a:gd name="connsiteX0" fmla="*/ 0 w 1909031"/>
              <a:gd name="connsiteY0" fmla="*/ 460374 h 460374"/>
              <a:gd name="connsiteX1" fmla="*/ 84338 w 1909031"/>
              <a:gd name="connsiteY1" fmla="*/ 363435 h 460374"/>
              <a:gd name="connsiteX2" fmla="*/ 112603 w 1909031"/>
              <a:gd name="connsiteY2" fmla="*/ 199697 h 460374"/>
              <a:gd name="connsiteX3" fmla="*/ 123113 w 1909031"/>
              <a:gd name="connsiteY3" fmla="*/ 168166 h 460374"/>
              <a:gd name="connsiteX4" fmla="*/ 133624 w 1909031"/>
              <a:gd name="connsiteY4" fmla="*/ 199697 h 460374"/>
              <a:gd name="connsiteX5" fmla="*/ 133624 w 1909031"/>
              <a:gd name="connsiteY5" fmla="*/ 241738 h 460374"/>
              <a:gd name="connsiteX6" fmla="*/ 459445 w 1909031"/>
              <a:gd name="connsiteY6" fmla="*/ 10511 h 460374"/>
              <a:gd name="connsiteX7" fmla="*/ 638120 w 1909031"/>
              <a:gd name="connsiteY7" fmla="*/ 0 h 460374"/>
              <a:gd name="connsiteX8" fmla="*/ 722203 w 1909031"/>
              <a:gd name="connsiteY8" fmla="*/ 31531 h 460374"/>
              <a:gd name="connsiteX9" fmla="*/ 753734 w 1909031"/>
              <a:gd name="connsiteY9" fmla="*/ 42042 h 460374"/>
              <a:gd name="connsiteX10" fmla="*/ 921900 w 1909031"/>
              <a:gd name="connsiteY10" fmla="*/ 52552 h 460374"/>
              <a:gd name="connsiteX11" fmla="*/ 942920 w 1909031"/>
              <a:gd name="connsiteY11" fmla="*/ 84083 h 460374"/>
              <a:gd name="connsiteX12" fmla="*/ 1005982 w 1909031"/>
              <a:gd name="connsiteY12" fmla="*/ 105104 h 460374"/>
              <a:gd name="connsiteX13" fmla="*/ 1027003 w 1909031"/>
              <a:gd name="connsiteY13" fmla="*/ 168166 h 460374"/>
              <a:gd name="connsiteX14" fmla="*/ 1037513 w 1909031"/>
              <a:gd name="connsiteY14" fmla="*/ 199697 h 460374"/>
              <a:gd name="connsiteX15" fmla="*/ 1048024 w 1909031"/>
              <a:gd name="connsiteY15" fmla="*/ 294290 h 460374"/>
              <a:gd name="connsiteX16" fmla="*/ 1079555 w 1909031"/>
              <a:gd name="connsiteY16" fmla="*/ 304800 h 460374"/>
              <a:gd name="connsiteX17" fmla="*/ 1142617 w 1909031"/>
              <a:gd name="connsiteY17" fmla="*/ 346842 h 460374"/>
              <a:gd name="connsiteX18" fmla="*/ 1153127 w 1909031"/>
              <a:gd name="connsiteY18" fmla="*/ 378373 h 460374"/>
              <a:gd name="connsiteX19" fmla="*/ 1226700 w 1909031"/>
              <a:gd name="connsiteY19" fmla="*/ 409904 h 460374"/>
              <a:gd name="connsiteX20" fmla="*/ 1258231 w 1909031"/>
              <a:gd name="connsiteY20" fmla="*/ 430924 h 460374"/>
              <a:gd name="connsiteX21" fmla="*/ 1310782 w 1909031"/>
              <a:gd name="connsiteY21" fmla="*/ 420414 h 460374"/>
              <a:gd name="connsiteX22" fmla="*/ 1510479 w 1909031"/>
              <a:gd name="connsiteY22" fmla="*/ 409904 h 460374"/>
              <a:gd name="connsiteX23" fmla="*/ 1552520 w 1909031"/>
              <a:gd name="connsiteY23" fmla="*/ 283780 h 460374"/>
              <a:gd name="connsiteX24" fmla="*/ 1594562 w 1909031"/>
              <a:gd name="connsiteY24" fmla="*/ 220717 h 460374"/>
              <a:gd name="connsiteX25" fmla="*/ 1689155 w 1909031"/>
              <a:gd name="connsiteY25" fmla="*/ 199697 h 460374"/>
              <a:gd name="connsiteX26" fmla="*/ 1857320 w 1909031"/>
              <a:gd name="connsiteY26" fmla="*/ 325821 h 460374"/>
              <a:gd name="connsiteX27" fmla="*/ 1909031 w 1909031"/>
              <a:gd name="connsiteY27" fmla="*/ 447580 h 460374"/>
              <a:gd name="connsiteX28" fmla="*/ 0 w 1909031"/>
              <a:gd name="connsiteY28" fmla="*/ 460374 h 46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909031" h="460374">
                <a:moveTo>
                  <a:pt x="0" y="460374"/>
                </a:moveTo>
                <a:lnTo>
                  <a:pt x="84338" y="363435"/>
                </a:lnTo>
                <a:cubicBezTo>
                  <a:pt x="87841" y="279352"/>
                  <a:pt x="106141" y="232242"/>
                  <a:pt x="112603" y="199697"/>
                </a:cubicBezTo>
                <a:cubicBezTo>
                  <a:pt x="119065" y="167152"/>
                  <a:pt x="112034" y="168166"/>
                  <a:pt x="123113" y="168166"/>
                </a:cubicBezTo>
                <a:cubicBezTo>
                  <a:pt x="134192" y="168166"/>
                  <a:pt x="132057" y="188729"/>
                  <a:pt x="133624" y="199697"/>
                </a:cubicBezTo>
                <a:cubicBezTo>
                  <a:pt x="135606" y="213570"/>
                  <a:pt x="133624" y="227724"/>
                  <a:pt x="133624" y="241738"/>
                </a:cubicBezTo>
                <a:lnTo>
                  <a:pt x="459445" y="10511"/>
                </a:lnTo>
                <a:lnTo>
                  <a:pt x="638120" y="0"/>
                </a:lnTo>
                <a:lnTo>
                  <a:pt x="722203" y="31531"/>
                </a:lnTo>
                <a:cubicBezTo>
                  <a:pt x="732615" y="35317"/>
                  <a:pt x="742716" y="40882"/>
                  <a:pt x="753734" y="42042"/>
                </a:cubicBezTo>
                <a:cubicBezTo>
                  <a:pt x="809590" y="47922"/>
                  <a:pt x="865845" y="49049"/>
                  <a:pt x="921900" y="52552"/>
                </a:cubicBezTo>
                <a:cubicBezTo>
                  <a:pt x="928907" y="63062"/>
                  <a:pt x="932208" y="77388"/>
                  <a:pt x="942920" y="84083"/>
                </a:cubicBezTo>
                <a:cubicBezTo>
                  <a:pt x="961710" y="95827"/>
                  <a:pt x="1005982" y="105104"/>
                  <a:pt x="1005982" y="105104"/>
                </a:cubicBezTo>
                <a:lnTo>
                  <a:pt x="1027003" y="168166"/>
                </a:lnTo>
                <a:lnTo>
                  <a:pt x="1037513" y="199697"/>
                </a:lnTo>
                <a:cubicBezTo>
                  <a:pt x="1041017" y="231228"/>
                  <a:pt x="1036241" y="264834"/>
                  <a:pt x="1048024" y="294290"/>
                </a:cubicBezTo>
                <a:cubicBezTo>
                  <a:pt x="1052139" y="304576"/>
                  <a:pt x="1069870" y="299420"/>
                  <a:pt x="1079555" y="304800"/>
                </a:cubicBezTo>
                <a:cubicBezTo>
                  <a:pt x="1101640" y="317069"/>
                  <a:pt x="1142617" y="346842"/>
                  <a:pt x="1142617" y="346842"/>
                </a:cubicBezTo>
                <a:cubicBezTo>
                  <a:pt x="1146120" y="357352"/>
                  <a:pt x="1146206" y="369722"/>
                  <a:pt x="1153127" y="378373"/>
                </a:cubicBezTo>
                <a:cubicBezTo>
                  <a:pt x="1171272" y="401054"/>
                  <a:pt x="1201457" y="403593"/>
                  <a:pt x="1226700" y="409904"/>
                </a:cubicBezTo>
                <a:cubicBezTo>
                  <a:pt x="1237210" y="416911"/>
                  <a:pt x="1245697" y="429357"/>
                  <a:pt x="1258231" y="430924"/>
                </a:cubicBezTo>
                <a:cubicBezTo>
                  <a:pt x="1275957" y="433140"/>
                  <a:pt x="1292980" y="421897"/>
                  <a:pt x="1310782" y="420414"/>
                </a:cubicBezTo>
                <a:cubicBezTo>
                  <a:pt x="1377210" y="414879"/>
                  <a:pt x="1443913" y="413407"/>
                  <a:pt x="1510479" y="409904"/>
                </a:cubicBezTo>
                <a:lnTo>
                  <a:pt x="1552520" y="283780"/>
                </a:lnTo>
                <a:cubicBezTo>
                  <a:pt x="1562396" y="254153"/>
                  <a:pt x="1562356" y="238609"/>
                  <a:pt x="1594562" y="220717"/>
                </a:cubicBezTo>
                <a:cubicBezTo>
                  <a:pt x="1638380" y="196373"/>
                  <a:pt x="1649324" y="199697"/>
                  <a:pt x="1689155" y="199697"/>
                </a:cubicBezTo>
                <a:lnTo>
                  <a:pt x="1857320" y="325821"/>
                </a:lnTo>
                <a:lnTo>
                  <a:pt x="1909031" y="447580"/>
                </a:lnTo>
                <a:lnTo>
                  <a:pt x="0" y="46037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C0C4DD-7024-4BB5-A8D3-1308E28AA61E}"/>
              </a:ext>
            </a:extLst>
          </p:cNvPr>
          <p:cNvSpPr/>
          <p:nvPr/>
        </p:nvSpPr>
        <p:spPr>
          <a:xfrm>
            <a:off x="1412414" y="3431692"/>
            <a:ext cx="7765369" cy="2267074"/>
          </a:xfrm>
          <a:custGeom>
            <a:avLst/>
            <a:gdLst>
              <a:gd name="connsiteX0" fmla="*/ 0 w 8234150"/>
              <a:gd name="connsiteY0" fmla="*/ 4549 h 1942531"/>
              <a:gd name="connsiteX1" fmla="*/ 441278 w 8234150"/>
              <a:gd name="connsiteY1" fmla="*/ 413982 h 1942531"/>
              <a:gd name="connsiteX2" fmla="*/ 1137314 w 8234150"/>
              <a:gd name="connsiteY2" fmla="*/ 832513 h 1942531"/>
              <a:gd name="connsiteX3" fmla="*/ 2092657 w 8234150"/>
              <a:gd name="connsiteY3" fmla="*/ 1278340 h 1942531"/>
              <a:gd name="connsiteX4" fmla="*/ 2888776 w 8234150"/>
              <a:gd name="connsiteY4" fmla="*/ 1642281 h 1942531"/>
              <a:gd name="connsiteX5" fmla="*/ 4057935 w 8234150"/>
              <a:gd name="connsiteY5" fmla="*/ 1878842 h 1942531"/>
              <a:gd name="connsiteX6" fmla="*/ 6014114 w 8234150"/>
              <a:gd name="connsiteY6" fmla="*/ 1942531 h 1942531"/>
              <a:gd name="connsiteX7" fmla="*/ 7187821 w 8234150"/>
              <a:gd name="connsiteY7" fmla="*/ 1610436 h 1942531"/>
              <a:gd name="connsiteX8" fmla="*/ 7847463 w 8234150"/>
              <a:gd name="connsiteY8" fmla="*/ 827964 h 1942531"/>
              <a:gd name="connsiteX9" fmla="*/ 7952096 w 8234150"/>
              <a:gd name="connsiteY9" fmla="*/ 677839 h 1942531"/>
              <a:gd name="connsiteX10" fmla="*/ 8234150 w 8234150"/>
              <a:gd name="connsiteY10" fmla="*/ 0 h 1942531"/>
              <a:gd name="connsiteX11" fmla="*/ 0 w 8234150"/>
              <a:gd name="connsiteY11" fmla="*/ 4549 h 1942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150" h="1942531">
                <a:moveTo>
                  <a:pt x="0" y="4549"/>
                </a:moveTo>
                <a:lnTo>
                  <a:pt x="441278" y="413982"/>
                </a:lnTo>
                <a:lnTo>
                  <a:pt x="1137314" y="832513"/>
                </a:lnTo>
                <a:lnTo>
                  <a:pt x="2092657" y="1278340"/>
                </a:lnTo>
                <a:lnTo>
                  <a:pt x="2888776" y="1642281"/>
                </a:lnTo>
                <a:lnTo>
                  <a:pt x="4057935" y="1878842"/>
                </a:lnTo>
                <a:lnTo>
                  <a:pt x="6014114" y="1942531"/>
                </a:lnTo>
                <a:lnTo>
                  <a:pt x="7187821" y="1610436"/>
                </a:lnTo>
                <a:lnTo>
                  <a:pt x="7847463" y="827964"/>
                </a:lnTo>
                <a:lnTo>
                  <a:pt x="7952096" y="677839"/>
                </a:lnTo>
                <a:lnTo>
                  <a:pt x="8234150" y="0"/>
                </a:lnTo>
                <a:lnTo>
                  <a:pt x="0" y="454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70E964-1381-4509-886C-A45579B30EA1}"/>
              </a:ext>
            </a:extLst>
          </p:cNvPr>
          <p:cNvSpPr/>
          <p:nvPr/>
        </p:nvSpPr>
        <p:spPr>
          <a:xfrm>
            <a:off x="8975834" y="3406806"/>
            <a:ext cx="2346672" cy="638660"/>
          </a:xfrm>
          <a:custGeom>
            <a:avLst/>
            <a:gdLst>
              <a:gd name="connsiteX0" fmla="*/ 0 w 1323833"/>
              <a:gd name="connsiteY0" fmla="*/ 227463 h 227463"/>
              <a:gd name="connsiteX1" fmla="*/ 555009 w 1323833"/>
              <a:gd name="connsiteY1" fmla="*/ 186519 h 227463"/>
              <a:gd name="connsiteX2" fmla="*/ 1323833 w 1323833"/>
              <a:gd name="connsiteY2" fmla="*/ 0 h 227463"/>
              <a:gd name="connsiteX3" fmla="*/ 90986 w 1323833"/>
              <a:gd name="connsiteY3" fmla="*/ 4549 h 227463"/>
              <a:gd name="connsiteX4" fmla="*/ 0 w 1323833"/>
              <a:gd name="connsiteY4" fmla="*/ 227463 h 227463"/>
              <a:gd name="connsiteX0" fmla="*/ 0 w 1321636"/>
              <a:gd name="connsiteY0" fmla="*/ 248755 h 248755"/>
              <a:gd name="connsiteX1" fmla="*/ 555009 w 1321636"/>
              <a:gd name="connsiteY1" fmla="*/ 207811 h 248755"/>
              <a:gd name="connsiteX2" fmla="*/ 1321636 w 1321636"/>
              <a:gd name="connsiteY2" fmla="*/ 0 h 248755"/>
              <a:gd name="connsiteX3" fmla="*/ 90986 w 1321636"/>
              <a:gd name="connsiteY3" fmla="*/ 25841 h 248755"/>
              <a:gd name="connsiteX4" fmla="*/ 0 w 1321636"/>
              <a:gd name="connsiteY4" fmla="*/ 248755 h 248755"/>
              <a:gd name="connsiteX0" fmla="*/ 0 w 1161283"/>
              <a:gd name="connsiteY0" fmla="*/ 235652 h 235652"/>
              <a:gd name="connsiteX1" fmla="*/ 555009 w 1161283"/>
              <a:gd name="connsiteY1" fmla="*/ 194708 h 235652"/>
              <a:gd name="connsiteX2" fmla="*/ 1161283 w 1161283"/>
              <a:gd name="connsiteY2" fmla="*/ 0 h 235652"/>
              <a:gd name="connsiteX3" fmla="*/ 90986 w 1161283"/>
              <a:gd name="connsiteY3" fmla="*/ 12738 h 235652"/>
              <a:gd name="connsiteX4" fmla="*/ 0 w 1161283"/>
              <a:gd name="connsiteY4" fmla="*/ 235652 h 23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283" h="235652">
                <a:moveTo>
                  <a:pt x="0" y="235652"/>
                </a:moveTo>
                <a:lnTo>
                  <a:pt x="555009" y="194708"/>
                </a:lnTo>
                <a:lnTo>
                  <a:pt x="1161283" y="0"/>
                </a:lnTo>
                <a:lnTo>
                  <a:pt x="90986" y="12738"/>
                </a:lnTo>
                <a:lnTo>
                  <a:pt x="0" y="235652"/>
                </a:lnTo>
                <a:close/>
              </a:path>
            </a:pathLst>
          </a:custGeom>
          <a:pattFill prst="smConfetti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 w="254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5E21FF85-DB6E-4B8D-B8AB-9F95DA928F72}"/>
              </a:ext>
            </a:extLst>
          </p:cNvPr>
          <p:cNvSpPr/>
          <p:nvPr/>
        </p:nvSpPr>
        <p:spPr>
          <a:xfrm>
            <a:off x="4822534" y="3322641"/>
            <a:ext cx="362923" cy="2267074"/>
          </a:xfrm>
          <a:prstGeom prst="trapezoid">
            <a:avLst/>
          </a:prstGeom>
          <a:pattFill prst="pct70">
            <a:fgClr>
              <a:schemeClr val="bg2">
                <a:lumMod val="90000"/>
              </a:schemeClr>
            </a:fgClr>
            <a:bgClr>
              <a:schemeClr val="bg1"/>
            </a:bgClr>
          </a:pattFill>
          <a:ln w="254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E421D-2786-4718-9E38-31AC48F1A36E}"/>
              </a:ext>
            </a:extLst>
          </p:cNvPr>
          <p:cNvSpPr txBox="1"/>
          <p:nvPr/>
        </p:nvSpPr>
        <p:spPr>
          <a:xfrm>
            <a:off x="6413474" y="3495584"/>
            <a:ext cx="95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Artemia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ACABC-71EF-4A3A-83D2-08F5CD6A0B1D}"/>
              </a:ext>
            </a:extLst>
          </p:cNvPr>
          <p:cNvSpPr txBox="1"/>
          <p:nvPr/>
        </p:nvSpPr>
        <p:spPr>
          <a:xfrm>
            <a:off x="9890026" y="3402094"/>
            <a:ext cx="108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Wetlands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DF6D1D-18CA-4D26-B224-730A039455E4}"/>
              </a:ext>
            </a:extLst>
          </p:cNvPr>
          <p:cNvSpPr txBox="1"/>
          <p:nvPr/>
        </p:nvSpPr>
        <p:spPr>
          <a:xfrm>
            <a:off x="7146057" y="4692356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Salinity</a:t>
            </a:r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EFFD6DF1-3076-4319-B0A9-6F9FE8C4DFFB}"/>
              </a:ext>
            </a:extLst>
          </p:cNvPr>
          <p:cNvSpPr/>
          <p:nvPr/>
        </p:nvSpPr>
        <p:spPr>
          <a:xfrm rot="16200000">
            <a:off x="4727550" y="3484531"/>
            <a:ext cx="502916" cy="1000084"/>
          </a:xfrm>
          <a:prstGeom prst="upDownArrow">
            <a:avLst/>
          </a:prstGeom>
          <a:solidFill>
            <a:schemeClr val="bg1"/>
          </a:solidFill>
          <a:ln w="254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85A14-0293-446A-B339-38AA1C15BB5A}"/>
              </a:ext>
            </a:extLst>
          </p:cNvPr>
          <p:cNvSpPr txBox="1"/>
          <p:nvPr/>
        </p:nvSpPr>
        <p:spPr>
          <a:xfrm>
            <a:off x="4645642" y="217504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Mammals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23DAA1-AB86-4C6C-A23F-7DC92B63E15A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3932506" y="3441209"/>
            <a:ext cx="866182" cy="20196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30B1FB-3255-4E29-989C-29CF72FB9B9C}"/>
              </a:ext>
            </a:extLst>
          </p:cNvPr>
          <p:cNvSpPr/>
          <p:nvPr/>
        </p:nvSpPr>
        <p:spPr>
          <a:xfrm>
            <a:off x="11043820" y="2497496"/>
            <a:ext cx="1176927" cy="870558"/>
          </a:xfrm>
          <a:custGeom>
            <a:avLst/>
            <a:gdLst>
              <a:gd name="connsiteX0" fmla="*/ 1388533 w 1388533"/>
              <a:gd name="connsiteY0" fmla="*/ 38935 h 276002"/>
              <a:gd name="connsiteX1" fmla="*/ 982133 w 1388533"/>
              <a:gd name="connsiteY1" fmla="*/ 9906 h 276002"/>
              <a:gd name="connsiteX2" fmla="*/ 585409 w 1388533"/>
              <a:gd name="connsiteY2" fmla="*/ 188916 h 276002"/>
              <a:gd name="connsiteX3" fmla="*/ 0 w 1388533"/>
              <a:gd name="connsiteY3" fmla="*/ 276002 h 276002"/>
              <a:gd name="connsiteX0" fmla="*/ 1388533 w 1388533"/>
              <a:gd name="connsiteY0" fmla="*/ 13697 h 250764"/>
              <a:gd name="connsiteX1" fmla="*/ 1070910 w 1388533"/>
              <a:gd name="connsiteY1" fmla="*/ 28836 h 250764"/>
              <a:gd name="connsiteX2" fmla="*/ 585409 w 1388533"/>
              <a:gd name="connsiteY2" fmla="*/ 163678 h 250764"/>
              <a:gd name="connsiteX3" fmla="*/ 0 w 1388533"/>
              <a:gd name="connsiteY3" fmla="*/ 250764 h 250764"/>
              <a:gd name="connsiteX0" fmla="*/ 1388533 w 1388533"/>
              <a:gd name="connsiteY0" fmla="*/ 12746 h 249813"/>
              <a:gd name="connsiteX1" fmla="*/ 1070910 w 1388533"/>
              <a:gd name="connsiteY1" fmla="*/ 27885 h 249813"/>
              <a:gd name="connsiteX2" fmla="*/ 585409 w 1388533"/>
              <a:gd name="connsiteY2" fmla="*/ 162727 h 249813"/>
              <a:gd name="connsiteX3" fmla="*/ 0 w 1388533"/>
              <a:gd name="connsiteY3" fmla="*/ 249813 h 249813"/>
              <a:gd name="connsiteX0" fmla="*/ 1410728 w 1410728"/>
              <a:gd name="connsiteY0" fmla="*/ 9184 h 271681"/>
              <a:gd name="connsiteX1" fmla="*/ 1070910 w 1410728"/>
              <a:gd name="connsiteY1" fmla="*/ 49753 h 271681"/>
              <a:gd name="connsiteX2" fmla="*/ 585409 w 1410728"/>
              <a:gd name="connsiteY2" fmla="*/ 184595 h 271681"/>
              <a:gd name="connsiteX3" fmla="*/ 0 w 1410728"/>
              <a:gd name="connsiteY3" fmla="*/ 271681 h 271681"/>
              <a:gd name="connsiteX0" fmla="*/ 1410728 w 1410728"/>
              <a:gd name="connsiteY0" fmla="*/ 0 h 262497"/>
              <a:gd name="connsiteX1" fmla="*/ 1070910 w 1410728"/>
              <a:gd name="connsiteY1" fmla="*/ 40569 h 262497"/>
              <a:gd name="connsiteX2" fmla="*/ 585409 w 1410728"/>
              <a:gd name="connsiteY2" fmla="*/ 175411 h 262497"/>
              <a:gd name="connsiteX3" fmla="*/ 0 w 1410728"/>
              <a:gd name="connsiteY3" fmla="*/ 262497 h 26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728" h="262497">
                <a:moveTo>
                  <a:pt x="1410728" y="0"/>
                </a:moveTo>
                <a:cubicBezTo>
                  <a:pt x="1225628" y="13140"/>
                  <a:pt x="1208463" y="11334"/>
                  <a:pt x="1070910" y="40569"/>
                </a:cubicBezTo>
                <a:cubicBezTo>
                  <a:pt x="933357" y="69804"/>
                  <a:pt x="749098" y="131062"/>
                  <a:pt x="585409" y="175411"/>
                </a:cubicBezTo>
                <a:cubicBezTo>
                  <a:pt x="421720" y="219760"/>
                  <a:pt x="101600" y="252015"/>
                  <a:pt x="0" y="262497"/>
                </a:cubicBezTo>
              </a:path>
            </a:pathLst>
          </a:custGeom>
          <a:noFill/>
          <a:ln w="38100"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1893B0-2D43-4F5C-9D28-FDB73B19D763}"/>
              </a:ext>
            </a:extLst>
          </p:cNvPr>
          <p:cNvSpPr txBox="1"/>
          <p:nvPr/>
        </p:nvSpPr>
        <p:spPr>
          <a:xfrm rot="16200000">
            <a:off x="4404348" y="4622715"/>
            <a:ext cx="113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Causeway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2F2DB4-5F26-42E4-8082-5C8635689A25}"/>
              </a:ext>
            </a:extLst>
          </p:cNvPr>
          <p:cNvSpPr txBox="1"/>
          <p:nvPr/>
        </p:nvSpPr>
        <p:spPr>
          <a:xfrm>
            <a:off x="4625207" y="3798496"/>
            <a:ext cx="7676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Breach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778DB3-0FAC-4387-8DAB-7CAE0DB61DF6}"/>
              </a:ext>
            </a:extLst>
          </p:cNvPr>
          <p:cNvSpPr txBox="1"/>
          <p:nvPr/>
        </p:nvSpPr>
        <p:spPr>
          <a:xfrm>
            <a:off x="3044121" y="345850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Salinity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25FC79-6687-4632-9AD1-FEF879A99561}"/>
              </a:ext>
            </a:extLst>
          </p:cNvPr>
          <p:cNvSpPr txBox="1"/>
          <p:nvPr/>
        </p:nvSpPr>
        <p:spPr>
          <a:xfrm>
            <a:off x="11322506" y="2260808"/>
            <a:ext cx="76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Rivers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69A6ED6-9CF0-47A3-81E3-F08D43DFE286}"/>
              </a:ext>
            </a:extLst>
          </p:cNvPr>
          <p:cNvSpPr txBox="1"/>
          <p:nvPr/>
        </p:nvSpPr>
        <p:spPr>
          <a:xfrm>
            <a:off x="2255154" y="4032577"/>
            <a:ext cx="1376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Ionic composition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F59D33-16B1-48B6-88B5-0154635264FA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2943193" y="3781938"/>
            <a:ext cx="280666" cy="25063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9E37785-93EF-4176-89A5-2CFCD863A4A0}"/>
              </a:ext>
            </a:extLst>
          </p:cNvPr>
          <p:cNvSpPr txBox="1"/>
          <p:nvPr/>
        </p:nvSpPr>
        <p:spPr>
          <a:xfrm>
            <a:off x="5293165" y="3091652"/>
            <a:ext cx="86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Islands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0169A9-A393-4AC6-B71F-3328FA871660}"/>
              </a:ext>
            </a:extLst>
          </p:cNvPr>
          <p:cNvCxnSpPr>
            <a:cxnSpLocks/>
          </p:cNvCxnSpPr>
          <p:nvPr/>
        </p:nvCxnSpPr>
        <p:spPr>
          <a:xfrm>
            <a:off x="544068" y="1281695"/>
            <a:ext cx="84599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12924A3-8C14-4D98-8DFC-A85803E7BB78}"/>
              </a:ext>
            </a:extLst>
          </p:cNvPr>
          <p:cNvSpPr txBox="1"/>
          <p:nvPr/>
        </p:nvSpPr>
        <p:spPr>
          <a:xfrm>
            <a:off x="1445946" y="109702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Studied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CAECE3-26B3-44A3-8420-922DFA82EB55}"/>
              </a:ext>
            </a:extLst>
          </p:cNvPr>
          <p:cNvCxnSpPr>
            <a:cxnSpLocks/>
          </p:cNvCxnSpPr>
          <p:nvPr/>
        </p:nvCxnSpPr>
        <p:spPr>
          <a:xfrm>
            <a:off x="571368" y="1620772"/>
            <a:ext cx="845995" cy="0"/>
          </a:xfrm>
          <a:prstGeom prst="straightConnector1">
            <a:avLst/>
          </a:prstGeom>
          <a:ln w="31750">
            <a:solidFill>
              <a:schemeClr val="accent2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F465552-9E82-4FF0-AF5D-25EF8825B168}"/>
              </a:ext>
            </a:extLst>
          </p:cNvPr>
          <p:cNvSpPr txBox="1"/>
          <p:nvPr/>
        </p:nvSpPr>
        <p:spPr>
          <a:xfrm>
            <a:off x="1473246" y="1436106"/>
            <a:ext cx="296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Limited or conflicting results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601DA1-E48E-4092-A079-4E85E4E3172C}"/>
              </a:ext>
            </a:extLst>
          </p:cNvPr>
          <p:cNvCxnSpPr>
            <a:cxnSpLocks/>
          </p:cNvCxnSpPr>
          <p:nvPr/>
        </p:nvCxnSpPr>
        <p:spPr>
          <a:xfrm>
            <a:off x="542364" y="2004434"/>
            <a:ext cx="845995" cy="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8D948A7-3AB3-4499-BA9B-C53162B55093}"/>
              </a:ext>
            </a:extLst>
          </p:cNvPr>
          <p:cNvSpPr txBox="1"/>
          <p:nvPr/>
        </p:nvSpPr>
        <p:spPr>
          <a:xfrm>
            <a:off x="1444242" y="1819768"/>
            <a:ext cx="119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 studies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59C0BF-1B47-4939-98CB-5CC8B2D21B33}"/>
              </a:ext>
            </a:extLst>
          </p:cNvPr>
          <p:cNvCxnSpPr>
            <a:cxnSpLocks/>
          </p:cNvCxnSpPr>
          <p:nvPr/>
        </p:nvCxnSpPr>
        <p:spPr>
          <a:xfrm flipH="1" flipV="1">
            <a:off x="5436480" y="2476860"/>
            <a:ext cx="226198" cy="534406"/>
          </a:xfrm>
          <a:prstGeom prst="straightConnector1">
            <a:avLst/>
          </a:prstGeom>
          <a:ln w="31750">
            <a:solidFill>
              <a:schemeClr val="accent2">
                <a:lumMod val="40000"/>
                <a:lumOff val="60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159B68-B67A-479F-9E21-62C856338546}"/>
              </a:ext>
            </a:extLst>
          </p:cNvPr>
          <p:cNvSpPr txBox="1"/>
          <p:nvPr/>
        </p:nvSpPr>
        <p:spPr>
          <a:xfrm>
            <a:off x="417581" y="4476672"/>
            <a:ext cx="1281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Lake</a:t>
            </a:r>
          </a:p>
          <a:p>
            <a:r>
              <a:rPr lang="en-US" b="1" dirty="0"/>
              <a:t>Elevation,  Area,</a:t>
            </a:r>
          </a:p>
          <a:p>
            <a:r>
              <a:rPr lang="en-US" b="1" dirty="0">
                <a:solidFill>
                  <a:schemeClr val="accent2"/>
                </a:solidFill>
              </a:rPr>
              <a:t>Volume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52D0DB-E8A7-4727-9E20-F58C5CF80BB9}"/>
              </a:ext>
            </a:extLst>
          </p:cNvPr>
          <p:cNvCxnSpPr>
            <a:cxnSpLocks/>
          </p:cNvCxnSpPr>
          <p:nvPr/>
        </p:nvCxnSpPr>
        <p:spPr>
          <a:xfrm flipV="1">
            <a:off x="355640" y="3559765"/>
            <a:ext cx="0" cy="1324461"/>
          </a:xfrm>
          <a:prstGeom prst="straightConnector1">
            <a:avLst/>
          </a:prstGeom>
          <a:ln w="31750">
            <a:solidFill>
              <a:schemeClr val="accent2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C694FF-86DB-4936-9566-E59FC867BD16}"/>
              </a:ext>
            </a:extLst>
          </p:cNvPr>
          <p:cNvSpPr/>
          <p:nvPr/>
        </p:nvSpPr>
        <p:spPr>
          <a:xfrm rot="223007">
            <a:off x="-68315" y="3390900"/>
            <a:ext cx="2207557" cy="649014"/>
          </a:xfrm>
          <a:custGeom>
            <a:avLst/>
            <a:gdLst>
              <a:gd name="connsiteX0" fmla="*/ 1114097 w 1692166"/>
              <a:gd name="connsiteY0" fmla="*/ 21020 h 620110"/>
              <a:gd name="connsiteX1" fmla="*/ 1524000 w 1692166"/>
              <a:gd name="connsiteY1" fmla="*/ 493986 h 620110"/>
              <a:gd name="connsiteX2" fmla="*/ 1692166 w 1692166"/>
              <a:gd name="connsiteY2" fmla="*/ 620110 h 620110"/>
              <a:gd name="connsiteX3" fmla="*/ 557049 w 1692166"/>
              <a:gd name="connsiteY3" fmla="*/ 441434 h 620110"/>
              <a:gd name="connsiteX4" fmla="*/ 0 w 1692166"/>
              <a:gd name="connsiteY4" fmla="*/ 0 h 620110"/>
              <a:gd name="connsiteX5" fmla="*/ 1114097 w 1692166"/>
              <a:gd name="connsiteY5" fmla="*/ 21020 h 62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2166" h="620110">
                <a:moveTo>
                  <a:pt x="1114097" y="21020"/>
                </a:moveTo>
                <a:lnTo>
                  <a:pt x="1524000" y="493986"/>
                </a:lnTo>
                <a:lnTo>
                  <a:pt x="1692166" y="620110"/>
                </a:lnTo>
                <a:lnTo>
                  <a:pt x="557049" y="441434"/>
                </a:lnTo>
                <a:lnTo>
                  <a:pt x="0" y="0"/>
                </a:lnTo>
                <a:lnTo>
                  <a:pt x="1114097" y="2102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B28ED7-1693-4592-9D2F-1563961C2426}"/>
              </a:ext>
            </a:extLst>
          </p:cNvPr>
          <p:cNvSpPr txBox="1"/>
          <p:nvPr/>
        </p:nvSpPr>
        <p:spPr>
          <a:xfrm>
            <a:off x="750168" y="3459099"/>
            <a:ext cx="69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Playa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4F7BC-6507-4D72-9568-737E2114B765}"/>
              </a:ext>
            </a:extLst>
          </p:cNvPr>
          <p:cNvSpPr txBox="1"/>
          <p:nvPr/>
        </p:nvSpPr>
        <p:spPr>
          <a:xfrm>
            <a:off x="697305" y="2398883"/>
            <a:ext cx="6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Dust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CDB4A40-9A82-4058-8227-78A68F8D4E1C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1007198" y="2768215"/>
            <a:ext cx="1571" cy="57007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B46B5C0-E636-42A5-AEE5-768C5FFAF31E}"/>
              </a:ext>
            </a:extLst>
          </p:cNvPr>
          <p:cNvSpPr txBox="1"/>
          <p:nvPr/>
        </p:nvSpPr>
        <p:spPr>
          <a:xfrm>
            <a:off x="3489399" y="4510707"/>
            <a:ext cx="1473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Salt Precipitation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F0BE6-F599-4975-B09A-9D1BB331852F}"/>
              </a:ext>
            </a:extLst>
          </p:cNvPr>
          <p:cNvCxnSpPr>
            <a:cxnSpLocks/>
          </p:cNvCxnSpPr>
          <p:nvPr/>
        </p:nvCxnSpPr>
        <p:spPr>
          <a:xfrm>
            <a:off x="3418578" y="3839224"/>
            <a:ext cx="341748" cy="1045002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8CEA71E-F920-4009-8DE5-C380AC37CA76}"/>
              </a:ext>
            </a:extLst>
          </p:cNvPr>
          <p:cNvSpPr txBox="1"/>
          <p:nvPr/>
        </p:nvSpPr>
        <p:spPr>
          <a:xfrm>
            <a:off x="8200671" y="4071155"/>
            <a:ext cx="828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Brine flies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66259DC-3FB5-4ABE-8FE2-FE41BCBBBB5C}"/>
              </a:ext>
            </a:extLst>
          </p:cNvPr>
          <p:cNvCxnSpPr>
            <a:cxnSpLocks/>
          </p:cNvCxnSpPr>
          <p:nvPr/>
        </p:nvCxnSpPr>
        <p:spPr>
          <a:xfrm flipV="1">
            <a:off x="6995613" y="2138200"/>
            <a:ext cx="252713" cy="1450404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68CDA2D-B84C-4985-9837-DE07E0FEB979}"/>
              </a:ext>
            </a:extLst>
          </p:cNvPr>
          <p:cNvCxnSpPr>
            <a:cxnSpLocks/>
          </p:cNvCxnSpPr>
          <p:nvPr/>
        </p:nvCxnSpPr>
        <p:spPr>
          <a:xfrm flipV="1">
            <a:off x="7798817" y="4497651"/>
            <a:ext cx="555759" cy="206813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A28AF10-27B6-4F3A-86E8-EB30918BE700}"/>
              </a:ext>
            </a:extLst>
          </p:cNvPr>
          <p:cNvCxnSpPr>
            <a:cxnSpLocks/>
          </p:cNvCxnSpPr>
          <p:nvPr/>
        </p:nvCxnSpPr>
        <p:spPr>
          <a:xfrm flipH="1" flipV="1">
            <a:off x="6881999" y="3815196"/>
            <a:ext cx="630669" cy="865620"/>
          </a:xfrm>
          <a:prstGeom prst="straightConnector1">
            <a:avLst/>
          </a:prstGeom>
          <a:ln w="31750">
            <a:solidFill>
              <a:schemeClr val="accent2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C6C8B06-9CA3-4EC1-8CB7-45CC57903454}"/>
              </a:ext>
            </a:extLst>
          </p:cNvPr>
          <p:cNvCxnSpPr>
            <a:cxnSpLocks/>
            <a:stCxn id="84" idx="0"/>
          </p:cNvCxnSpPr>
          <p:nvPr/>
        </p:nvCxnSpPr>
        <p:spPr>
          <a:xfrm flipH="1" flipV="1">
            <a:off x="7839499" y="2143767"/>
            <a:ext cx="775296" cy="192738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9092178E-77C1-4A7A-8F2B-A13EACEC7DDB}"/>
              </a:ext>
            </a:extLst>
          </p:cNvPr>
          <p:cNvSpPr txBox="1"/>
          <p:nvPr/>
        </p:nvSpPr>
        <p:spPr>
          <a:xfrm>
            <a:off x="9471394" y="3666572"/>
            <a:ext cx="141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Plants, Algae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3016111A-8417-4594-A78F-0C953268FB92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1320232" y="4833873"/>
            <a:ext cx="2169167" cy="618708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C9792247-1303-4E51-B6E9-45C9A6270701}"/>
              </a:ext>
            </a:extLst>
          </p:cNvPr>
          <p:cNvSpPr txBox="1"/>
          <p:nvPr/>
        </p:nvSpPr>
        <p:spPr>
          <a:xfrm>
            <a:off x="3645310" y="4113534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Nutrients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C585FED-A91A-4D7D-92CD-DE1543C838C0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3488314" y="3827840"/>
            <a:ext cx="641519" cy="250639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DC1170C1-F7B5-40EE-9ACB-D9A2CC4607FF}"/>
              </a:ext>
            </a:extLst>
          </p:cNvPr>
          <p:cNvSpPr txBox="1"/>
          <p:nvPr/>
        </p:nvSpPr>
        <p:spPr>
          <a:xfrm>
            <a:off x="5901472" y="457231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Archaea &amp;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C130AA5-D55F-4750-B0DF-52660E4392AD}"/>
              </a:ext>
            </a:extLst>
          </p:cNvPr>
          <p:cNvCxnSpPr>
            <a:cxnSpLocks/>
          </p:cNvCxnSpPr>
          <p:nvPr/>
        </p:nvCxnSpPr>
        <p:spPr>
          <a:xfrm flipV="1">
            <a:off x="6437712" y="3815196"/>
            <a:ext cx="269355" cy="781606"/>
          </a:xfrm>
          <a:prstGeom prst="straightConnector1">
            <a:avLst/>
          </a:prstGeom>
          <a:ln w="31750">
            <a:solidFill>
              <a:schemeClr val="accent2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2C8147E2-59B8-4974-A60A-FFC9583906BC}"/>
              </a:ext>
            </a:extLst>
          </p:cNvPr>
          <p:cNvSpPr/>
          <p:nvPr/>
        </p:nvSpPr>
        <p:spPr>
          <a:xfrm>
            <a:off x="8986345" y="3399586"/>
            <a:ext cx="567558" cy="660974"/>
          </a:xfrm>
          <a:custGeom>
            <a:avLst/>
            <a:gdLst>
              <a:gd name="connsiteX0" fmla="*/ 0 w 599089"/>
              <a:gd name="connsiteY0" fmla="*/ 630620 h 630620"/>
              <a:gd name="connsiteX1" fmla="*/ 0 w 599089"/>
              <a:gd name="connsiteY1" fmla="*/ 630620 h 630620"/>
              <a:gd name="connsiteX2" fmla="*/ 94593 w 599089"/>
              <a:gd name="connsiteY2" fmla="*/ 620110 h 630620"/>
              <a:gd name="connsiteX3" fmla="*/ 325821 w 599089"/>
              <a:gd name="connsiteY3" fmla="*/ 609600 h 630620"/>
              <a:gd name="connsiteX4" fmla="*/ 388883 w 599089"/>
              <a:gd name="connsiteY4" fmla="*/ 588579 h 630620"/>
              <a:gd name="connsiteX5" fmla="*/ 420414 w 599089"/>
              <a:gd name="connsiteY5" fmla="*/ 578069 h 630620"/>
              <a:gd name="connsiteX6" fmla="*/ 567558 w 599089"/>
              <a:gd name="connsiteY6" fmla="*/ 588579 h 630620"/>
              <a:gd name="connsiteX7" fmla="*/ 599089 w 599089"/>
              <a:gd name="connsiteY7" fmla="*/ 231227 h 630620"/>
              <a:gd name="connsiteX8" fmla="*/ 420414 w 599089"/>
              <a:gd name="connsiteY8" fmla="*/ 10510 h 630620"/>
              <a:gd name="connsiteX9" fmla="*/ 126124 w 599089"/>
              <a:gd name="connsiteY9" fmla="*/ 0 h 630620"/>
              <a:gd name="connsiteX10" fmla="*/ 0 w 599089"/>
              <a:gd name="connsiteY10" fmla="*/ 630620 h 630620"/>
              <a:gd name="connsiteX0" fmla="*/ 0 w 599089"/>
              <a:gd name="connsiteY0" fmla="*/ 620110 h 620110"/>
              <a:gd name="connsiteX1" fmla="*/ 0 w 599089"/>
              <a:gd name="connsiteY1" fmla="*/ 620110 h 620110"/>
              <a:gd name="connsiteX2" fmla="*/ 94593 w 599089"/>
              <a:gd name="connsiteY2" fmla="*/ 609600 h 620110"/>
              <a:gd name="connsiteX3" fmla="*/ 325821 w 599089"/>
              <a:gd name="connsiteY3" fmla="*/ 599090 h 620110"/>
              <a:gd name="connsiteX4" fmla="*/ 388883 w 599089"/>
              <a:gd name="connsiteY4" fmla="*/ 578069 h 620110"/>
              <a:gd name="connsiteX5" fmla="*/ 420414 w 599089"/>
              <a:gd name="connsiteY5" fmla="*/ 567559 h 620110"/>
              <a:gd name="connsiteX6" fmla="*/ 567558 w 599089"/>
              <a:gd name="connsiteY6" fmla="*/ 578069 h 620110"/>
              <a:gd name="connsiteX7" fmla="*/ 599089 w 599089"/>
              <a:gd name="connsiteY7" fmla="*/ 220717 h 620110"/>
              <a:gd name="connsiteX8" fmla="*/ 420414 w 599089"/>
              <a:gd name="connsiteY8" fmla="*/ 0 h 620110"/>
              <a:gd name="connsiteX9" fmla="*/ 117246 w 599089"/>
              <a:gd name="connsiteY9" fmla="*/ 25001 h 620110"/>
              <a:gd name="connsiteX10" fmla="*/ 0 w 599089"/>
              <a:gd name="connsiteY10" fmla="*/ 620110 h 620110"/>
              <a:gd name="connsiteX0" fmla="*/ 0 w 599089"/>
              <a:gd name="connsiteY0" fmla="*/ 621742 h 621742"/>
              <a:gd name="connsiteX1" fmla="*/ 0 w 599089"/>
              <a:gd name="connsiteY1" fmla="*/ 621742 h 621742"/>
              <a:gd name="connsiteX2" fmla="*/ 94593 w 599089"/>
              <a:gd name="connsiteY2" fmla="*/ 611232 h 621742"/>
              <a:gd name="connsiteX3" fmla="*/ 325821 w 599089"/>
              <a:gd name="connsiteY3" fmla="*/ 600722 h 621742"/>
              <a:gd name="connsiteX4" fmla="*/ 388883 w 599089"/>
              <a:gd name="connsiteY4" fmla="*/ 579701 h 621742"/>
              <a:gd name="connsiteX5" fmla="*/ 420414 w 599089"/>
              <a:gd name="connsiteY5" fmla="*/ 569191 h 621742"/>
              <a:gd name="connsiteX6" fmla="*/ 567558 w 599089"/>
              <a:gd name="connsiteY6" fmla="*/ 579701 h 621742"/>
              <a:gd name="connsiteX7" fmla="*/ 599089 w 599089"/>
              <a:gd name="connsiteY7" fmla="*/ 222349 h 621742"/>
              <a:gd name="connsiteX8" fmla="*/ 420414 w 599089"/>
              <a:gd name="connsiteY8" fmla="*/ 1632 h 621742"/>
              <a:gd name="connsiteX9" fmla="*/ 121685 w 599089"/>
              <a:gd name="connsiteY9" fmla="*/ 0 h 621742"/>
              <a:gd name="connsiteX10" fmla="*/ 0 w 599089"/>
              <a:gd name="connsiteY10" fmla="*/ 621742 h 621742"/>
              <a:gd name="connsiteX0" fmla="*/ 0 w 567558"/>
              <a:gd name="connsiteY0" fmla="*/ 621742 h 621742"/>
              <a:gd name="connsiteX1" fmla="*/ 0 w 567558"/>
              <a:gd name="connsiteY1" fmla="*/ 621742 h 621742"/>
              <a:gd name="connsiteX2" fmla="*/ 94593 w 567558"/>
              <a:gd name="connsiteY2" fmla="*/ 611232 h 621742"/>
              <a:gd name="connsiteX3" fmla="*/ 325821 w 567558"/>
              <a:gd name="connsiteY3" fmla="*/ 600722 h 621742"/>
              <a:gd name="connsiteX4" fmla="*/ 388883 w 567558"/>
              <a:gd name="connsiteY4" fmla="*/ 579701 h 621742"/>
              <a:gd name="connsiteX5" fmla="*/ 420414 w 567558"/>
              <a:gd name="connsiteY5" fmla="*/ 569191 h 621742"/>
              <a:gd name="connsiteX6" fmla="*/ 567558 w 567558"/>
              <a:gd name="connsiteY6" fmla="*/ 579701 h 621742"/>
              <a:gd name="connsiteX7" fmla="*/ 510312 w 567558"/>
              <a:gd name="connsiteY7" fmla="*/ 253421 h 621742"/>
              <a:gd name="connsiteX8" fmla="*/ 420414 w 567558"/>
              <a:gd name="connsiteY8" fmla="*/ 1632 h 621742"/>
              <a:gd name="connsiteX9" fmla="*/ 121685 w 567558"/>
              <a:gd name="connsiteY9" fmla="*/ 0 h 621742"/>
              <a:gd name="connsiteX10" fmla="*/ 0 w 567558"/>
              <a:gd name="connsiteY10" fmla="*/ 621742 h 621742"/>
              <a:gd name="connsiteX0" fmla="*/ 0 w 567558"/>
              <a:gd name="connsiteY0" fmla="*/ 650699 h 650699"/>
              <a:gd name="connsiteX1" fmla="*/ 0 w 567558"/>
              <a:gd name="connsiteY1" fmla="*/ 650699 h 650699"/>
              <a:gd name="connsiteX2" fmla="*/ 94593 w 567558"/>
              <a:gd name="connsiteY2" fmla="*/ 640189 h 650699"/>
              <a:gd name="connsiteX3" fmla="*/ 325821 w 567558"/>
              <a:gd name="connsiteY3" fmla="*/ 629679 h 650699"/>
              <a:gd name="connsiteX4" fmla="*/ 388883 w 567558"/>
              <a:gd name="connsiteY4" fmla="*/ 608658 h 650699"/>
              <a:gd name="connsiteX5" fmla="*/ 420414 w 567558"/>
              <a:gd name="connsiteY5" fmla="*/ 598148 h 650699"/>
              <a:gd name="connsiteX6" fmla="*/ 567558 w 567558"/>
              <a:gd name="connsiteY6" fmla="*/ 608658 h 650699"/>
              <a:gd name="connsiteX7" fmla="*/ 510312 w 567558"/>
              <a:gd name="connsiteY7" fmla="*/ 282378 h 650699"/>
              <a:gd name="connsiteX8" fmla="*/ 415975 w 567558"/>
              <a:gd name="connsiteY8" fmla="*/ 0 h 650699"/>
              <a:gd name="connsiteX9" fmla="*/ 121685 w 567558"/>
              <a:gd name="connsiteY9" fmla="*/ 28957 h 650699"/>
              <a:gd name="connsiteX10" fmla="*/ 0 w 567558"/>
              <a:gd name="connsiteY10" fmla="*/ 650699 h 65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7558" h="650699">
                <a:moveTo>
                  <a:pt x="0" y="650699"/>
                </a:moveTo>
                <a:lnTo>
                  <a:pt x="0" y="650699"/>
                </a:lnTo>
                <a:cubicBezTo>
                  <a:pt x="31531" y="647196"/>
                  <a:pt x="62934" y="642231"/>
                  <a:pt x="94593" y="640189"/>
                </a:cubicBezTo>
                <a:cubicBezTo>
                  <a:pt x="171589" y="635222"/>
                  <a:pt x="249105" y="637899"/>
                  <a:pt x="325821" y="629679"/>
                </a:cubicBezTo>
                <a:cubicBezTo>
                  <a:pt x="347853" y="627318"/>
                  <a:pt x="367862" y="615665"/>
                  <a:pt x="388883" y="608658"/>
                </a:cubicBezTo>
                <a:lnTo>
                  <a:pt x="420414" y="598148"/>
                </a:lnTo>
                <a:cubicBezTo>
                  <a:pt x="511122" y="613266"/>
                  <a:pt x="462165" y="608658"/>
                  <a:pt x="567558" y="608658"/>
                </a:cubicBezTo>
                <a:lnTo>
                  <a:pt x="510312" y="282378"/>
                </a:lnTo>
                <a:lnTo>
                  <a:pt x="415975" y="0"/>
                </a:lnTo>
                <a:lnTo>
                  <a:pt x="121685" y="28957"/>
                </a:lnTo>
                <a:lnTo>
                  <a:pt x="0" y="650699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4A45715-996D-43F9-A4FF-5775608E1509}"/>
              </a:ext>
            </a:extLst>
          </p:cNvPr>
          <p:cNvCxnSpPr>
            <a:cxnSpLocks/>
          </p:cNvCxnSpPr>
          <p:nvPr/>
        </p:nvCxnSpPr>
        <p:spPr>
          <a:xfrm flipH="1" flipV="1">
            <a:off x="8305027" y="2129606"/>
            <a:ext cx="535789" cy="1327630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5EEAD2-0BBD-4C93-992F-49805A07AC08}"/>
              </a:ext>
            </a:extLst>
          </p:cNvPr>
          <p:cNvCxnSpPr>
            <a:cxnSpLocks/>
          </p:cNvCxnSpPr>
          <p:nvPr/>
        </p:nvCxnSpPr>
        <p:spPr>
          <a:xfrm flipV="1">
            <a:off x="6127220" y="4980235"/>
            <a:ext cx="1084435" cy="82563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643B046-F959-4846-8238-94F731910954}"/>
              </a:ext>
            </a:extLst>
          </p:cNvPr>
          <p:cNvSpPr txBox="1"/>
          <p:nvPr/>
        </p:nvSpPr>
        <p:spPr>
          <a:xfrm>
            <a:off x="6075485" y="4798907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Algae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F07624-6CF7-4544-A6DF-E7F21DF59E1B}"/>
              </a:ext>
            </a:extLst>
          </p:cNvPr>
          <p:cNvCxnSpPr>
            <a:cxnSpLocks/>
          </p:cNvCxnSpPr>
          <p:nvPr/>
        </p:nvCxnSpPr>
        <p:spPr>
          <a:xfrm flipV="1">
            <a:off x="7645612" y="3685368"/>
            <a:ext cx="1086646" cy="995448"/>
          </a:xfrm>
          <a:prstGeom prst="straightConnector1">
            <a:avLst/>
          </a:prstGeom>
          <a:ln w="31750">
            <a:solidFill>
              <a:schemeClr val="accent2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F39C4D-18F9-4DAD-A66A-B3A949988471}"/>
              </a:ext>
            </a:extLst>
          </p:cNvPr>
          <p:cNvSpPr txBox="1"/>
          <p:nvPr/>
        </p:nvSpPr>
        <p:spPr>
          <a:xfrm>
            <a:off x="6700295" y="1743982"/>
            <a:ext cx="250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Flamingos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&amp; Other Birds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B02DA-8EDF-4663-914C-EEF4880F1F94}"/>
              </a:ext>
            </a:extLst>
          </p:cNvPr>
          <p:cNvSpPr txBox="1"/>
          <p:nvPr/>
        </p:nvSpPr>
        <p:spPr>
          <a:xfrm>
            <a:off x="8440046" y="3378852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Invertebrates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9B88883-9EF0-4A31-ADD5-60359AF1E6AA}"/>
              </a:ext>
            </a:extLst>
          </p:cNvPr>
          <p:cNvCxnSpPr>
            <a:cxnSpLocks/>
          </p:cNvCxnSpPr>
          <p:nvPr/>
        </p:nvCxnSpPr>
        <p:spPr>
          <a:xfrm flipH="1" flipV="1">
            <a:off x="7452419" y="2120973"/>
            <a:ext cx="117645" cy="2494163"/>
          </a:xfrm>
          <a:prstGeom prst="straightConnector1">
            <a:avLst/>
          </a:prstGeom>
          <a:ln w="31750">
            <a:solidFill>
              <a:schemeClr val="accent2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10A7E6-AA6D-4B97-A89F-CFE638B759EC}"/>
              </a:ext>
            </a:extLst>
          </p:cNvPr>
          <p:cNvCxnSpPr>
            <a:cxnSpLocks/>
          </p:cNvCxnSpPr>
          <p:nvPr/>
        </p:nvCxnSpPr>
        <p:spPr>
          <a:xfrm flipH="1" flipV="1">
            <a:off x="9089466" y="3675553"/>
            <a:ext cx="414895" cy="204074"/>
          </a:xfrm>
          <a:prstGeom prst="straightConnector1">
            <a:avLst/>
          </a:prstGeom>
          <a:ln w="3175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Left 69">
            <a:extLst>
              <a:ext uri="{FF2B5EF4-FFF2-40B4-BE49-F238E27FC236}">
                <a16:creationId xmlns:a16="http://schemas.microsoft.com/office/drawing/2014/main" id="{4A1BB51D-1B69-45E2-A016-F360E69F43A0}"/>
              </a:ext>
            </a:extLst>
          </p:cNvPr>
          <p:cNvSpPr/>
          <p:nvPr/>
        </p:nvSpPr>
        <p:spPr>
          <a:xfrm rot="20991994">
            <a:off x="8964734" y="2793948"/>
            <a:ext cx="2791761" cy="506884"/>
          </a:xfrm>
          <a:prstGeom prst="leftArrow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Channelization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5789E6D-FB45-4D00-8E0D-107B499F518B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46610" y="3643174"/>
            <a:ext cx="1697511" cy="1164207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C76AE36-D5A1-4DF5-8718-622B930B3DBE}"/>
              </a:ext>
            </a:extLst>
          </p:cNvPr>
          <p:cNvSpPr txBox="1"/>
          <p:nvPr/>
        </p:nvSpPr>
        <p:spPr>
          <a:xfrm>
            <a:off x="5060834" y="5708132"/>
            <a:ext cx="168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Lake Elevation, </a:t>
            </a:r>
            <a:endParaRPr lang="en-US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2D4B491-D44B-48B9-96B2-48A29E4C0972}"/>
              </a:ext>
            </a:extLst>
          </p:cNvPr>
          <p:cNvCxnSpPr>
            <a:cxnSpLocks/>
          </p:cNvCxnSpPr>
          <p:nvPr/>
        </p:nvCxnSpPr>
        <p:spPr>
          <a:xfrm flipV="1">
            <a:off x="5697482" y="3513824"/>
            <a:ext cx="116556" cy="222353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550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5086</TotalTime>
  <Words>296</Words>
  <Application>Microsoft Office PowerPoint</Application>
  <PresentationFormat>Widescreen</PresentationFormat>
  <Paragraphs>124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Rosenberg</dc:creator>
  <cp:lastModifiedBy>david</cp:lastModifiedBy>
  <cp:revision>74</cp:revision>
  <dcterms:created xsi:type="dcterms:W3CDTF">2019-08-04T18:06:10Z</dcterms:created>
  <dcterms:modified xsi:type="dcterms:W3CDTF">2022-02-02T05:08:28Z</dcterms:modified>
</cp:coreProperties>
</file>